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43"/>
  </p:notesMasterIdLst>
  <p:handoutMasterIdLst>
    <p:handoutMasterId r:id="rId44"/>
  </p:handoutMasterIdLst>
  <p:sldIdLst>
    <p:sldId id="277" r:id="rId2"/>
    <p:sldId id="332" r:id="rId3"/>
    <p:sldId id="436" r:id="rId4"/>
    <p:sldId id="437" r:id="rId5"/>
    <p:sldId id="438" r:id="rId6"/>
    <p:sldId id="439" r:id="rId7"/>
    <p:sldId id="440" r:id="rId8"/>
    <p:sldId id="441" r:id="rId9"/>
    <p:sldId id="473" r:id="rId10"/>
    <p:sldId id="443" r:id="rId11"/>
    <p:sldId id="444" r:id="rId12"/>
    <p:sldId id="445" r:id="rId13"/>
    <p:sldId id="446" r:id="rId14"/>
    <p:sldId id="447" r:id="rId15"/>
    <p:sldId id="448" r:id="rId16"/>
    <p:sldId id="449" r:id="rId17"/>
    <p:sldId id="450" r:id="rId18"/>
    <p:sldId id="451" r:id="rId19"/>
    <p:sldId id="452" r:id="rId20"/>
    <p:sldId id="453" r:id="rId21"/>
    <p:sldId id="454" r:id="rId22"/>
    <p:sldId id="455" r:id="rId23"/>
    <p:sldId id="456" r:id="rId24"/>
    <p:sldId id="457" r:id="rId25"/>
    <p:sldId id="458" r:id="rId26"/>
    <p:sldId id="459" r:id="rId27"/>
    <p:sldId id="460" r:id="rId28"/>
    <p:sldId id="461" r:id="rId29"/>
    <p:sldId id="462" r:id="rId30"/>
    <p:sldId id="463" r:id="rId31"/>
    <p:sldId id="464" r:id="rId32"/>
    <p:sldId id="465" r:id="rId33"/>
    <p:sldId id="466" r:id="rId34"/>
    <p:sldId id="467" r:id="rId35"/>
    <p:sldId id="468" r:id="rId36"/>
    <p:sldId id="469" r:id="rId37"/>
    <p:sldId id="378" r:id="rId38"/>
    <p:sldId id="379" r:id="rId39"/>
    <p:sldId id="470" r:id="rId40"/>
    <p:sldId id="471" r:id="rId41"/>
    <p:sldId id="472" r:id="rId42"/>
  </p:sldIdLst>
  <p:sldSz cx="9144000" cy="6858000" type="screen4x3"/>
  <p:notesSz cx="6797675" cy="9926638"/>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66" autoAdjust="0"/>
    <p:restoredTop sz="94671" autoAdjust="0"/>
  </p:normalViewPr>
  <p:slideViewPr>
    <p:cSldViewPr showGuides="1">
      <p:cViewPr>
        <p:scale>
          <a:sx n="60" d="100"/>
          <a:sy n="60" d="100"/>
        </p:scale>
        <p:origin x="-1566" y="-210"/>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2016" y="0"/>
            <a:ext cx="2945659" cy="496332"/>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sz="quarter" idx="1"/>
          </p:nvPr>
        </p:nvSpPr>
        <p:spPr>
          <a:xfrm>
            <a:off x="1574" y="0"/>
            <a:ext cx="2945659" cy="496332"/>
          </a:xfrm>
          <a:prstGeom prst="rect">
            <a:avLst/>
          </a:prstGeom>
        </p:spPr>
        <p:txBody>
          <a:bodyPr vert="horz" lIns="91440" tIns="45720" rIns="91440" bIns="45720" rtlCol="1"/>
          <a:lstStyle>
            <a:lvl1pPr algn="l">
              <a:defRPr sz="1200"/>
            </a:lvl1pPr>
          </a:lstStyle>
          <a:p>
            <a:fld id="{18245F51-A344-42B6-BAD3-70E3725EA3D6}" type="datetimeFigureOut">
              <a:rPr lang="ar-EG" smtClean="0"/>
              <a:t>02/01/1442</a:t>
            </a:fld>
            <a:endParaRPr lang="ar-EG"/>
          </a:p>
        </p:txBody>
      </p:sp>
      <p:sp>
        <p:nvSpPr>
          <p:cNvPr id="4" name="Footer Placeholder 3"/>
          <p:cNvSpPr>
            <a:spLocks noGrp="1"/>
          </p:cNvSpPr>
          <p:nvPr>
            <p:ph type="ftr" sz="quarter" idx="2"/>
          </p:nvPr>
        </p:nvSpPr>
        <p:spPr>
          <a:xfrm>
            <a:off x="3852016" y="9428583"/>
            <a:ext cx="2945659" cy="496332"/>
          </a:xfrm>
          <a:prstGeom prst="rect">
            <a:avLst/>
          </a:prstGeom>
        </p:spPr>
        <p:txBody>
          <a:bodyPr vert="horz" lIns="91440" tIns="45720" rIns="91440" bIns="45720" rtlCol="1" anchor="b"/>
          <a:lstStyle>
            <a:lvl1pPr algn="r">
              <a:defRPr sz="1200"/>
            </a:lvl1pPr>
          </a:lstStyle>
          <a:p>
            <a:endParaRPr lang="ar-EG"/>
          </a:p>
        </p:txBody>
      </p:sp>
      <p:sp>
        <p:nvSpPr>
          <p:cNvPr id="5" name="Slide Number Placeholder 4"/>
          <p:cNvSpPr>
            <a:spLocks noGrp="1"/>
          </p:cNvSpPr>
          <p:nvPr>
            <p:ph type="sldNum" sz="quarter" idx="3"/>
          </p:nvPr>
        </p:nvSpPr>
        <p:spPr>
          <a:xfrm>
            <a:off x="1574" y="9428583"/>
            <a:ext cx="2945659" cy="496332"/>
          </a:xfrm>
          <a:prstGeom prst="rect">
            <a:avLst/>
          </a:prstGeom>
        </p:spPr>
        <p:txBody>
          <a:bodyPr vert="horz" lIns="91440" tIns="45720" rIns="91440" bIns="45720" rtlCol="1" anchor="b"/>
          <a:lstStyle>
            <a:lvl1pPr algn="l">
              <a:defRPr sz="1200"/>
            </a:lvl1pPr>
          </a:lstStyle>
          <a:p>
            <a:fld id="{FEF2A695-77AF-45CA-ACEE-29C0641ED557}" type="slidenum">
              <a:rPr lang="ar-EG" smtClean="0"/>
              <a:t>‹#›</a:t>
            </a:fld>
            <a:endParaRPr lang="ar-EG"/>
          </a:p>
        </p:txBody>
      </p:sp>
    </p:spTree>
    <p:extLst>
      <p:ext uri="{BB962C8B-B14F-4D97-AF65-F5344CB8AC3E}">
        <p14:creationId xmlns:p14="http://schemas.microsoft.com/office/powerpoint/2010/main" val="107210112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1275" y="0"/>
            <a:ext cx="2946400" cy="496888"/>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46400" cy="496888"/>
          </a:xfrm>
          <a:prstGeom prst="rect">
            <a:avLst/>
          </a:prstGeom>
        </p:spPr>
        <p:txBody>
          <a:bodyPr vert="horz" lIns="91440" tIns="45720" rIns="91440" bIns="45720" rtlCol="1"/>
          <a:lstStyle>
            <a:lvl1pPr algn="l">
              <a:defRPr sz="1200"/>
            </a:lvl1pPr>
          </a:lstStyle>
          <a:p>
            <a:fld id="{350C72DA-9A7E-4F7F-96E2-11F6F21B5D38}" type="datetimeFigureOut">
              <a:rPr lang="ar-EG" smtClean="0"/>
              <a:t>02/01/1442</a:t>
            </a:fld>
            <a:endParaRPr lang="ar-EG"/>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51275" y="9428163"/>
            <a:ext cx="2946400" cy="496887"/>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9428163"/>
            <a:ext cx="2946400" cy="496887"/>
          </a:xfrm>
          <a:prstGeom prst="rect">
            <a:avLst/>
          </a:prstGeom>
        </p:spPr>
        <p:txBody>
          <a:bodyPr vert="horz" lIns="91440" tIns="45720" rIns="91440" bIns="45720" rtlCol="1" anchor="b"/>
          <a:lstStyle>
            <a:lvl1pPr algn="l">
              <a:defRPr sz="1200"/>
            </a:lvl1pPr>
          </a:lstStyle>
          <a:p>
            <a:fld id="{6B9DDF7B-7256-48FF-B612-76495E25C6FE}" type="slidenum">
              <a:rPr lang="ar-EG" smtClean="0"/>
              <a:t>‹#›</a:t>
            </a:fld>
            <a:endParaRPr lang="ar-EG"/>
          </a:p>
        </p:txBody>
      </p:sp>
    </p:spTree>
    <p:extLst>
      <p:ext uri="{BB962C8B-B14F-4D97-AF65-F5344CB8AC3E}">
        <p14:creationId xmlns:p14="http://schemas.microsoft.com/office/powerpoint/2010/main" val="489282312"/>
      </p:ext>
    </p:extLst>
  </p:cSld>
  <p:clrMap bg1="lt1" tx1="dk1" bg2="lt2" tx2="dk2" accent1="accent1" accent2="accent2" accent3="accent3" accent4="accent4" accent5="accent5" accent6="accent6" hlink="hlink" folHlink="folHlink"/>
  <p:hf sldNum="0"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endParaRPr lang="ar-EG"/>
          </a:p>
        </p:txBody>
      </p:sp>
      <p:sp>
        <p:nvSpPr>
          <p:cNvPr id="20" name="Footer Placeholder 19"/>
          <p:cNvSpPr>
            <a:spLocks noGrp="1"/>
          </p:cNvSpPr>
          <p:nvPr>
            <p:ph type="ftr" sz="quarter" idx="11"/>
          </p:nvPr>
        </p:nvSpPr>
        <p:spPr/>
        <p:txBody>
          <a:bodyPr/>
          <a:lstStyle>
            <a:extLst/>
          </a:lstStyle>
          <a:p>
            <a:endParaRPr lang="ar-EG"/>
          </a:p>
        </p:txBody>
      </p:sp>
      <p:sp>
        <p:nvSpPr>
          <p:cNvPr id="10" name="Slide Number Placeholder 9"/>
          <p:cNvSpPr>
            <a:spLocks noGrp="1"/>
          </p:cNvSpPr>
          <p:nvPr>
            <p:ph type="sldNum" sz="quarter" idx="12"/>
          </p:nvPr>
        </p:nvSpPr>
        <p:spPr/>
        <p:txBody>
          <a:bodyPr/>
          <a:lstStyle>
            <a:extLst/>
          </a:lstStyle>
          <a:p>
            <a:fld id="{F08ABB1F-1ED2-4B9D-A3F8-9BEEE30300EB}" type="slidenum">
              <a:rPr lang="ar-EG" smtClean="0"/>
              <a:t>‹#›</a:t>
            </a:fld>
            <a:endParaRPr lang="ar-EG"/>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F08ABB1F-1ED2-4B9D-A3F8-9BEEE30300EB}" type="slidenum">
              <a:rPr lang="ar-EG" smtClean="0"/>
              <a:t>‹#›</a:t>
            </a:fld>
            <a:endParaRPr lang="ar-EG"/>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ar-EG"/>
          </a:p>
        </p:txBody>
      </p:sp>
      <p:sp>
        <p:nvSpPr>
          <p:cNvPr id="8" name="Footer Placeholder 7"/>
          <p:cNvSpPr>
            <a:spLocks noGrp="1"/>
          </p:cNvSpPr>
          <p:nvPr>
            <p:ph type="ftr" sz="quarter" idx="11"/>
          </p:nvPr>
        </p:nvSpPr>
        <p:spPr/>
        <p:txBody>
          <a:bodyPr/>
          <a:lstStyle>
            <a:extLst/>
          </a:lstStyle>
          <a:p>
            <a:endParaRPr lang="ar-EG"/>
          </a:p>
        </p:txBody>
      </p:sp>
      <p:sp>
        <p:nvSpPr>
          <p:cNvPr id="9" name="Slide Number Placeholder 8"/>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ar-EG"/>
          </a:p>
        </p:txBody>
      </p:sp>
      <p:sp>
        <p:nvSpPr>
          <p:cNvPr id="4" name="Footer Placeholder 3"/>
          <p:cNvSpPr>
            <a:spLocks noGrp="1"/>
          </p:cNvSpPr>
          <p:nvPr>
            <p:ph type="ftr" sz="quarter" idx="11"/>
          </p:nvPr>
        </p:nvSpPr>
        <p:spPr/>
        <p:txBody>
          <a:bodyPr/>
          <a:lstStyle>
            <a:extLst/>
          </a:lstStyle>
          <a:p>
            <a:endParaRPr lang="ar-EG"/>
          </a:p>
        </p:txBody>
      </p:sp>
      <p:sp>
        <p:nvSpPr>
          <p:cNvPr id="5" name="Slide Number Placeholder 4"/>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endParaRPr lang="ar-EG"/>
          </a:p>
        </p:txBody>
      </p:sp>
      <p:sp>
        <p:nvSpPr>
          <p:cNvPr id="3" name="Footer Placeholder 2"/>
          <p:cNvSpPr>
            <a:spLocks noGrp="1"/>
          </p:cNvSpPr>
          <p:nvPr>
            <p:ph type="ftr" sz="quarter" idx="11"/>
          </p:nvPr>
        </p:nvSpPr>
        <p:spPr/>
        <p:txBody>
          <a:bodyPr/>
          <a:lstStyle>
            <a:extLst/>
          </a:lstStyle>
          <a:p>
            <a:endParaRPr lang="ar-EG"/>
          </a:p>
        </p:txBody>
      </p:sp>
      <p:sp>
        <p:nvSpPr>
          <p:cNvPr id="4" name="Slide Number Placeholder 3"/>
          <p:cNvSpPr>
            <a:spLocks noGrp="1"/>
          </p:cNvSpPr>
          <p:nvPr>
            <p:ph type="sldNum" sz="quarter" idx="12"/>
          </p:nvPr>
        </p:nvSpPr>
        <p:spPr/>
        <p:txBody>
          <a:bodyPr/>
          <a:lstStyle>
            <a:extLst/>
          </a:lstStyle>
          <a:p>
            <a:fld id="{F08ABB1F-1ED2-4B9D-A3F8-9BEEE30300EB}" type="slidenum">
              <a:rPr lang="ar-EG" smtClean="0"/>
              <a:t>‹#›</a:t>
            </a:fld>
            <a:endParaRPr lang="ar-EG"/>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F08ABB1F-1ED2-4B9D-A3F8-9BEEE30300EB}" type="slidenum">
              <a:rPr lang="ar-EG" smtClean="0"/>
              <a:t>‹#›</a:t>
            </a:fld>
            <a:endParaRPr lang="ar-EG"/>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ar-EG"/>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EG"/>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08ABB1F-1ED2-4B9D-A3F8-9BEEE30300EB}" type="slidenum">
              <a:rPr lang="ar-EG" smtClean="0"/>
              <a:t>‹#›</a:t>
            </a:fld>
            <a:endParaRPr lang="ar-EG"/>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4338" y="836712"/>
            <a:ext cx="7299822" cy="864096"/>
          </a:xfrm>
        </p:spPr>
        <p:txBody>
          <a:bodyPr>
            <a:noAutofit/>
          </a:bodyPr>
          <a:lstStyle/>
          <a:p>
            <a:pPr marL="182880" algn="ctr"/>
            <a:r>
              <a:rPr lang="ar-EG" sz="5400" b="1" dirty="0" smtClean="0">
                <a:solidFill>
                  <a:schemeClr val="tx1"/>
                </a:solidFill>
                <a:effectLst>
                  <a:outerShdw blurRad="38100" dist="38100" dir="2700000" algn="tl">
                    <a:srgbClr val="000000">
                      <a:alpha val="43137"/>
                    </a:srgbClr>
                  </a:outerShdw>
                </a:effectLst>
                <a:cs typeface="Simple Bold Jut Out" pitchFamily="2" charset="-78"/>
              </a:rPr>
              <a:t>المحاضـــــــــــــــــــــــــــرة </a:t>
            </a:r>
            <a:r>
              <a:rPr lang="ar-EG" sz="5400" b="1" dirty="0" smtClean="0">
                <a:solidFill>
                  <a:schemeClr val="tx1"/>
                </a:solidFill>
                <a:effectLst>
                  <a:outerShdw blurRad="38100" dist="38100" dir="2700000" algn="tl">
                    <a:srgbClr val="000000">
                      <a:alpha val="43137"/>
                    </a:srgbClr>
                  </a:outerShdw>
                </a:effectLst>
                <a:cs typeface="Simple Bold Jut Out" pitchFamily="2" charset="-78"/>
              </a:rPr>
              <a:t>التاسعة</a:t>
            </a:r>
            <a:endParaRPr lang="ar-EG" sz="5400" b="1" dirty="0">
              <a:solidFill>
                <a:schemeClr val="tx1"/>
              </a:solidFill>
              <a:effectLst>
                <a:outerShdw blurRad="38100" dist="38100" dir="2700000" algn="tl">
                  <a:srgbClr val="000000">
                    <a:alpha val="43137"/>
                  </a:srgbClr>
                </a:outerShdw>
              </a:effectLst>
              <a:cs typeface="Simple Bold Jut Out" pitchFamily="2" charset="-78"/>
            </a:endParaRPr>
          </a:p>
        </p:txBody>
      </p:sp>
      <p:sp>
        <p:nvSpPr>
          <p:cNvPr id="4" name="Rectangle 3"/>
          <p:cNvSpPr/>
          <p:nvPr/>
        </p:nvSpPr>
        <p:spPr>
          <a:xfrm>
            <a:off x="1373361" y="1844824"/>
            <a:ext cx="7200799" cy="3370153"/>
          </a:xfrm>
          <a:prstGeom prst="rect">
            <a:avLst/>
          </a:prstGeom>
        </p:spPr>
        <p:txBody>
          <a:bodyPr wrap="square">
            <a:spAutoFit/>
          </a:bodyPr>
          <a:lstStyle/>
          <a:p>
            <a:pPr marL="182880" algn="ctr">
              <a:lnSpc>
                <a:spcPct val="150000"/>
              </a:lnSpc>
              <a:spcBef>
                <a:spcPct val="0"/>
              </a:spcBef>
              <a:tabLst>
                <a:tab pos="5832475" algn="l"/>
              </a:tabLst>
            </a:pPr>
            <a:r>
              <a:rPr lang="ar-EG" sz="5400" b="1" dirty="0" smtClean="0">
                <a:effectLst>
                  <a:outerShdw blurRad="38100" dist="38100" dir="2700000" algn="tl">
                    <a:srgbClr val="000000">
                      <a:alpha val="43137"/>
                    </a:srgbClr>
                  </a:outerShdw>
                </a:effectLst>
                <a:cs typeface="Simple Bold Jut Out" pitchFamily="2" charset="-78"/>
              </a:rPr>
              <a:t>منظمــــــــــــــــــــــــــــــــات السرعة</a:t>
            </a:r>
            <a:endParaRPr lang="ar-EG" sz="5400" b="1" dirty="0" smtClean="0">
              <a:effectLst>
                <a:outerShdw blurRad="38100" dist="38100" dir="2700000" algn="tl">
                  <a:srgbClr val="000000">
                    <a:alpha val="43137"/>
                  </a:srgbClr>
                </a:outerShdw>
              </a:effectLst>
              <a:cs typeface="Simple Bold Jut Out" pitchFamily="2" charset="-78"/>
            </a:endParaRPr>
          </a:p>
          <a:p>
            <a:pPr marL="182880" algn="ctr">
              <a:lnSpc>
                <a:spcPct val="150000"/>
              </a:lnSpc>
              <a:spcBef>
                <a:spcPct val="0"/>
              </a:spcBef>
              <a:tabLst>
                <a:tab pos="5832475" algn="l"/>
              </a:tabLst>
            </a:pPr>
            <a:r>
              <a:rPr lang="ar-EG" sz="4400" b="1" dirty="0" smtClean="0">
                <a:latin typeface="+mj-lt"/>
                <a:ea typeface="+mj-ea"/>
                <a:cs typeface="Simple Bold Jut Out" pitchFamily="2" charset="-78"/>
              </a:rPr>
              <a:t>الفرقة </a:t>
            </a:r>
            <a:r>
              <a:rPr lang="ar-EG" sz="4400" b="1" dirty="0">
                <a:latin typeface="+mj-lt"/>
                <a:ea typeface="+mj-ea"/>
                <a:cs typeface="Simple Bold Jut Out" pitchFamily="2" charset="-78"/>
              </a:rPr>
              <a:t>الثانية </a:t>
            </a:r>
            <a:r>
              <a:rPr lang="ar-EG" sz="4400" b="1" dirty="0">
                <a:latin typeface="Cambria Math" panose="02040503050406030204" pitchFamily="18" charset="0"/>
                <a:ea typeface="Cambria Math" panose="02040503050406030204" pitchFamily="18" charset="0"/>
                <a:cs typeface="Simple Bold Jut Out" pitchFamily="2" charset="-78"/>
              </a:rPr>
              <a:t>–</a:t>
            </a:r>
            <a:r>
              <a:rPr lang="ar-EG" sz="4400" b="1" dirty="0">
                <a:latin typeface="+mj-lt"/>
                <a:ea typeface="+mj-ea"/>
                <a:cs typeface="Simple Bold Jut Out" pitchFamily="2" charset="-78"/>
              </a:rPr>
              <a:t> هندسة زراعية </a:t>
            </a:r>
          </a:p>
          <a:p>
            <a:pPr marL="182880" algn="ctr">
              <a:lnSpc>
                <a:spcPct val="150000"/>
              </a:lnSpc>
              <a:spcBef>
                <a:spcPct val="0"/>
              </a:spcBef>
            </a:pPr>
            <a:r>
              <a:rPr lang="ar-EG" sz="4400" b="1" dirty="0" smtClean="0">
                <a:latin typeface="+mj-lt"/>
                <a:ea typeface="+mj-ea"/>
                <a:cs typeface="Simple Bold Jut Out" pitchFamily="2" charset="-78"/>
              </a:rPr>
              <a:t>العام </a:t>
            </a:r>
            <a:r>
              <a:rPr lang="ar-EG" sz="4400" b="1" dirty="0">
                <a:latin typeface="+mj-lt"/>
                <a:ea typeface="+mj-ea"/>
                <a:cs typeface="Simple Bold Jut Out" pitchFamily="2" charset="-78"/>
              </a:rPr>
              <a:t>الجامعي 2020</a:t>
            </a:r>
            <a:r>
              <a:rPr lang="en-US" sz="4400" b="1" dirty="0">
                <a:latin typeface="Cambria Math" panose="02040503050406030204" pitchFamily="18" charset="0"/>
                <a:ea typeface="Cambria Math" panose="02040503050406030204" pitchFamily="18" charset="0"/>
                <a:cs typeface="Simple Bold Jut Out" pitchFamily="2" charset="-78"/>
              </a:rPr>
              <a:t>/</a:t>
            </a:r>
            <a:r>
              <a:rPr lang="ar-EG" sz="4400" b="1" dirty="0">
                <a:latin typeface="+mj-lt"/>
                <a:ea typeface="+mj-ea"/>
                <a:cs typeface="Simple Bold Jut Out" pitchFamily="2" charset="-78"/>
              </a:rPr>
              <a:t> </a:t>
            </a:r>
            <a:r>
              <a:rPr lang="ar-EG" sz="4400" b="1" dirty="0" smtClean="0">
                <a:latin typeface="+mj-lt"/>
                <a:ea typeface="+mj-ea"/>
                <a:cs typeface="Simple Bold Jut Out" pitchFamily="2" charset="-78"/>
              </a:rPr>
              <a:t>2021م</a:t>
            </a:r>
            <a:endParaRPr lang="en-US" sz="4400" b="1" dirty="0">
              <a:latin typeface="+mj-lt"/>
              <a:ea typeface="+mj-ea"/>
              <a:cs typeface="Simple Bold Jut Out" pitchFamily="2" charset="-78"/>
            </a:endParaRPr>
          </a:p>
        </p:txBody>
      </p:sp>
    </p:spTree>
    <p:extLst>
      <p:ext uri="{BB962C8B-B14F-4D97-AF65-F5344CB8AC3E}">
        <p14:creationId xmlns:p14="http://schemas.microsoft.com/office/powerpoint/2010/main" val="4151845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32656"/>
            <a:ext cx="7124328" cy="648072"/>
          </a:xfrm>
        </p:spPr>
        <p:txBody>
          <a:bodyPr>
            <a:no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منظم وات</a:t>
            </a:r>
            <a:endPar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237" r="8954" b="23454"/>
          <a:stretch/>
        </p:blipFill>
        <p:spPr bwMode="auto">
          <a:xfrm>
            <a:off x="1858061" y="980729"/>
            <a:ext cx="6363982" cy="3168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87624" y="4293096"/>
            <a:ext cx="7704856" cy="2246769"/>
          </a:xfrm>
          <a:prstGeom prst="rect">
            <a:avLst/>
          </a:prstGeom>
        </p:spPr>
        <p:txBody>
          <a:bodyPr wrap="square">
            <a:spAutoFit/>
          </a:bodyPr>
          <a:lstStyle/>
          <a:p>
            <a:pPr lvl="0" algn="just">
              <a:tabLst>
                <a:tab pos="-635" algn="l"/>
              </a:tabLst>
            </a:pPr>
            <a:r>
              <a:rPr lang="ar-EG" sz="2800" b="1" dirty="0">
                <a:latin typeface="Cambria Math" panose="02040503050406030204" pitchFamily="18" charset="0"/>
                <a:ea typeface="Cambria Math" panose="02040503050406030204" pitchFamily="18" charset="0"/>
                <a:cs typeface="Sakkal Majalla" panose="02000000000000000000" pitchFamily="2" charset="-78"/>
              </a:rPr>
              <a:t>الوضع الأول: </a:t>
            </a:r>
            <a:r>
              <a:rPr lang="ar-EG" sz="2800" dirty="0">
                <a:latin typeface="Cambria Math" panose="02040503050406030204" pitchFamily="18" charset="0"/>
                <a:ea typeface="Cambria Math" panose="02040503050406030204" pitchFamily="18" charset="0"/>
                <a:cs typeface="Sakkal Majalla" panose="02000000000000000000" pitchFamily="2" charset="-78"/>
              </a:rPr>
              <a:t>محور </a:t>
            </a: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الإرتكاز</a:t>
            </a:r>
            <a:r>
              <a:rPr lang="en-US" sz="2400" dirty="0" smtClean="0">
                <a:latin typeface="Cambria Math" panose="02040503050406030204" pitchFamily="18" charset="0"/>
                <a:ea typeface="Cambria Math" panose="02040503050406030204" pitchFamily="18" charset="0"/>
                <a:cs typeface="Sakkal Majalla" panose="02000000000000000000" pitchFamily="2" charset="-78"/>
              </a:rPr>
              <a:t>(P</a:t>
            </a:r>
            <a:r>
              <a:rPr lang="en-US" sz="2400" dirty="0">
                <a:latin typeface="Cambria Math" panose="02040503050406030204" pitchFamily="18" charset="0"/>
                <a:ea typeface="Cambria Math" panose="02040503050406030204" pitchFamily="18" charset="0"/>
                <a:cs typeface="Sakkal Majalla" panose="02000000000000000000" pitchFamily="2" charset="-78"/>
              </a:rPr>
              <a:t>)</a:t>
            </a:r>
            <a:r>
              <a:rPr lang="en-US" sz="2800" dirty="0">
                <a:latin typeface="Cambria Math" panose="02040503050406030204" pitchFamily="18" charset="0"/>
                <a:ea typeface="Cambria Math" panose="02040503050406030204" pitchFamily="18" charset="0"/>
                <a:cs typeface="Sakkal Majalla" panose="02000000000000000000" pitchFamily="2" charset="-78"/>
              </a:rPr>
              <a:t> </a:t>
            </a: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 يكون </a:t>
            </a:r>
            <a:r>
              <a:rPr lang="ar-EG" sz="2800" dirty="0">
                <a:latin typeface="Cambria Math" panose="02040503050406030204" pitchFamily="18" charset="0"/>
                <a:ea typeface="Cambria Math" panose="02040503050406030204" pitchFamily="18" charset="0"/>
                <a:cs typeface="Sakkal Majalla" panose="02000000000000000000" pitchFamily="2" charset="-78"/>
              </a:rPr>
              <a:t>على محور المغزل كما في الجزء </a:t>
            </a:r>
            <a:r>
              <a:rPr lang="en-US" sz="2400" dirty="0">
                <a:latin typeface="Cambria Math" panose="02040503050406030204" pitchFamily="18" charset="0"/>
                <a:ea typeface="Cambria Math" panose="02040503050406030204" pitchFamily="18" charset="0"/>
                <a:cs typeface="Sakkal Majalla" panose="02000000000000000000" pitchFamily="2" charset="-78"/>
              </a:rPr>
              <a:t>(a)</a:t>
            </a:r>
            <a:r>
              <a:rPr lang="ar-EG" sz="2800" dirty="0">
                <a:latin typeface="Cambria Math" panose="02040503050406030204" pitchFamily="18" charset="0"/>
                <a:ea typeface="Cambria Math" panose="02040503050406030204" pitchFamily="18" charset="0"/>
                <a:cs typeface="Sakkal Majalla" panose="02000000000000000000" pitchFamily="2" charset="-78"/>
              </a:rPr>
              <a:t>.</a:t>
            </a:r>
            <a:endParaRPr lang="en-US" dirty="0">
              <a:latin typeface="Cambria Math" panose="02040503050406030204" pitchFamily="18" charset="0"/>
              <a:ea typeface="Cambria Math" panose="02040503050406030204" pitchFamily="18" charset="0"/>
              <a:cs typeface="Sakkal Majalla" panose="02000000000000000000" pitchFamily="2" charset="-78"/>
            </a:endParaRPr>
          </a:p>
          <a:p>
            <a:pPr lvl="0" algn="just">
              <a:tabLst>
                <a:tab pos="-635" algn="l"/>
              </a:tabLst>
            </a:pPr>
            <a:r>
              <a:rPr lang="ar-EG" sz="2800" b="1" dirty="0">
                <a:latin typeface="Cambria Math" panose="02040503050406030204" pitchFamily="18" charset="0"/>
                <a:ea typeface="Cambria Math" panose="02040503050406030204" pitchFamily="18" charset="0"/>
                <a:cs typeface="Sakkal Majalla" panose="02000000000000000000" pitchFamily="2" charset="-78"/>
              </a:rPr>
              <a:t>الوضع الثاني: </a:t>
            </a:r>
            <a:r>
              <a:rPr lang="ar-EG" sz="2800" dirty="0">
                <a:latin typeface="Cambria Math" panose="02040503050406030204" pitchFamily="18" charset="0"/>
                <a:ea typeface="Cambria Math" panose="02040503050406030204" pitchFamily="18" charset="0"/>
                <a:cs typeface="Sakkal Majalla" panose="02000000000000000000" pitchFamily="2" charset="-78"/>
              </a:rPr>
              <a:t>محور </a:t>
            </a: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الإرتكاز</a:t>
            </a:r>
            <a:r>
              <a:rPr lang="en-US" sz="2400" dirty="0" smtClean="0">
                <a:latin typeface="Cambria Math" panose="02040503050406030204" pitchFamily="18" charset="0"/>
                <a:ea typeface="Cambria Math" panose="02040503050406030204" pitchFamily="18" charset="0"/>
                <a:cs typeface="Sakkal Majalla" panose="02000000000000000000" pitchFamily="2" charset="-78"/>
              </a:rPr>
              <a:t>(P</a:t>
            </a:r>
            <a:r>
              <a:rPr lang="en-US" sz="2400" dirty="0">
                <a:latin typeface="Cambria Math" panose="02040503050406030204" pitchFamily="18" charset="0"/>
                <a:ea typeface="Cambria Math" panose="02040503050406030204" pitchFamily="18" charset="0"/>
                <a:cs typeface="Sakkal Majalla" panose="02000000000000000000" pitchFamily="2" charset="-78"/>
              </a:rPr>
              <a:t>)</a:t>
            </a:r>
            <a:r>
              <a:rPr lang="en-US" sz="2800" dirty="0">
                <a:latin typeface="Cambria Math" panose="02040503050406030204" pitchFamily="18" charset="0"/>
                <a:ea typeface="Cambria Math" panose="02040503050406030204" pitchFamily="18" charset="0"/>
                <a:cs typeface="Sakkal Majalla" panose="02000000000000000000" pitchFamily="2" charset="-78"/>
              </a:rPr>
              <a:t> </a:t>
            </a: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 للذراعين </a:t>
            </a:r>
            <a:r>
              <a:rPr lang="ar-EG" sz="2800" dirty="0">
                <a:latin typeface="Cambria Math" panose="02040503050406030204" pitchFamily="18" charset="0"/>
                <a:ea typeface="Cambria Math" panose="02040503050406030204" pitchFamily="18" charset="0"/>
                <a:cs typeface="Sakkal Majalla" panose="02000000000000000000" pitchFamily="2" charset="-78"/>
              </a:rPr>
              <a:t>ينحرف عن محور المغزل لكن إمتدادهما يتقابلا عند المحور </a:t>
            </a:r>
            <a:r>
              <a:rPr lang="en-US" sz="2400" dirty="0">
                <a:latin typeface="Cambria Math" panose="02040503050406030204" pitchFamily="18" charset="0"/>
                <a:ea typeface="Cambria Math" panose="02040503050406030204" pitchFamily="18" charset="0"/>
                <a:cs typeface="Sakkal Majalla" panose="02000000000000000000" pitchFamily="2" charset="-78"/>
              </a:rPr>
              <a:t>(O)</a:t>
            </a:r>
            <a:r>
              <a:rPr lang="en-US" sz="2800" dirty="0">
                <a:latin typeface="Cambria Math" panose="02040503050406030204" pitchFamily="18" charset="0"/>
                <a:ea typeface="Cambria Math" panose="02040503050406030204" pitchFamily="18" charset="0"/>
                <a:cs typeface="Sakkal Majalla" panose="02000000000000000000" pitchFamily="2" charset="-78"/>
              </a:rPr>
              <a:t> </a:t>
            </a: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 كما </a:t>
            </a:r>
            <a:r>
              <a:rPr lang="ar-EG" sz="2800" dirty="0">
                <a:latin typeface="Cambria Math" panose="02040503050406030204" pitchFamily="18" charset="0"/>
                <a:ea typeface="Cambria Math" panose="02040503050406030204" pitchFamily="18" charset="0"/>
                <a:cs typeface="Sakkal Majalla" panose="02000000000000000000" pitchFamily="2" charset="-78"/>
              </a:rPr>
              <a:t>في الجزء </a:t>
            </a:r>
            <a:r>
              <a:rPr lang="en-US" sz="2400" dirty="0">
                <a:latin typeface="Cambria Math" panose="02040503050406030204" pitchFamily="18" charset="0"/>
                <a:ea typeface="Cambria Math" panose="02040503050406030204" pitchFamily="18" charset="0"/>
                <a:cs typeface="Sakkal Majalla" panose="02000000000000000000" pitchFamily="2" charset="-78"/>
              </a:rPr>
              <a:t>(b)</a:t>
            </a:r>
            <a:r>
              <a:rPr lang="ar-EG" sz="2800" dirty="0">
                <a:latin typeface="Cambria Math" panose="02040503050406030204" pitchFamily="18" charset="0"/>
                <a:ea typeface="Cambria Math" panose="02040503050406030204" pitchFamily="18" charset="0"/>
                <a:cs typeface="Sakkal Majalla" panose="02000000000000000000" pitchFamily="2" charset="-78"/>
              </a:rPr>
              <a:t>.</a:t>
            </a:r>
            <a:endParaRPr lang="en-US" dirty="0">
              <a:latin typeface="Cambria Math" panose="02040503050406030204" pitchFamily="18" charset="0"/>
              <a:ea typeface="Cambria Math" panose="02040503050406030204" pitchFamily="18" charset="0"/>
              <a:cs typeface="Sakkal Majalla" panose="02000000000000000000" pitchFamily="2" charset="-78"/>
            </a:endParaRPr>
          </a:p>
          <a:p>
            <a:pPr lvl="0" algn="just">
              <a:tabLst>
                <a:tab pos="-635" algn="l"/>
              </a:tabLst>
            </a:pPr>
            <a:r>
              <a:rPr lang="ar-EG" sz="2800" b="1" dirty="0">
                <a:latin typeface="Cambria Math" panose="02040503050406030204" pitchFamily="18" charset="0"/>
                <a:ea typeface="Cambria Math" panose="02040503050406030204" pitchFamily="18" charset="0"/>
                <a:cs typeface="Sakkal Majalla" panose="02000000000000000000" pitchFamily="2" charset="-78"/>
              </a:rPr>
              <a:t>الوضع الثالث: </a:t>
            </a:r>
            <a:r>
              <a:rPr lang="ar-EG" sz="2800" dirty="0">
                <a:latin typeface="Cambria Math" panose="02040503050406030204" pitchFamily="18" charset="0"/>
                <a:ea typeface="Cambria Math" panose="02040503050406030204" pitchFamily="18" charset="0"/>
                <a:cs typeface="Sakkal Majalla" panose="02000000000000000000" pitchFamily="2" charset="-78"/>
              </a:rPr>
              <a:t>محور الإرتكاز </a:t>
            </a:r>
            <a:r>
              <a:rPr lang="en-US" sz="2400" dirty="0">
                <a:latin typeface="Cambria Math" panose="02040503050406030204" pitchFamily="18" charset="0"/>
                <a:ea typeface="Cambria Math" panose="02040503050406030204" pitchFamily="18" charset="0"/>
                <a:cs typeface="Sakkal Majalla" panose="02000000000000000000" pitchFamily="2" charset="-78"/>
              </a:rPr>
              <a:t>(P)</a:t>
            </a:r>
            <a:r>
              <a:rPr lang="ar-EG" sz="2800" dirty="0">
                <a:latin typeface="Cambria Math" panose="02040503050406030204" pitchFamily="18" charset="0"/>
                <a:ea typeface="Cambria Math" panose="02040503050406030204" pitchFamily="18" charset="0"/>
                <a:cs typeface="Sakkal Majalla" panose="02000000000000000000" pitchFamily="2" charset="-78"/>
              </a:rPr>
              <a:t> ينحرف عن محور المغزل لكنهما يتقاطعا عند المحور </a:t>
            </a:r>
            <a:r>
              <a:rPr lang="en-US" sz="2400" dirty="0">
                <a:latin typeface="Cambria Math" panose="02040503050406030204" pitchFamily="18" charset="0"/>
                <a:ea typeface="Cambria Math" panose="02040503050406030204" pitchFamily="18" charset="0"/>
                <a:cs typeface="Sakkal Majalla" panose="02000000000000000000" pitchFamily="2" charset="-78"/>
              </a:rPr>
              <a:t>(O)</a:t>
            </a:r>
            <a:r>
              <a:rPr lang="en-US" sz="2800" dirty="0">
                <a:latin typeface="Cambria Math" panose="02040503050406030204" pitchFamily="18" charset="0"/>
                <a:ea typeface="Cambria Math" panose="02040503050406030204" pitchFamily="18" charset="0"/>
                <a:cs typeface="Sakkal Majalla" panose="02000000000000000000" pitchFamily="2" charset="-78"/>
              </a:rPr>
              <a:t> </a:t>
            </a: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 كما </a:t>
            </a:r>
            <a:r>
              <a:rPr lang="ar-EG" sz="2800" dirty="0">
                <a:latin typeface="Cambria Math" panose="02040503050406030204" pitchFamily="18" charset="0"/>
                <a:ea typeface="Cambria Math" panose="02040503050406030204" pitchFamily="18" charset="0"/>
                <a:cs typeface="Sakkal Majalla" panose="02000000000000000000" pitchFamily="2" charset="-78"/>
              </a:rPr>
              <a:t>في الجزء </a:t>
            </a:r>
            <a:r>
              <a:rPr lang="en-US" sz="2400" dirty="0">
                <a:latin typeface="Cambria Math" panose="02040503050406030204" pitchFamily="18" charset="0"/>
                <a:ea typeface="Cambria Math" panose="02040503050406030204" pitchFamily="18" charset="0"/>
                <a:cs typeface="Sakkal Majalla" panose="02000000000000000000" pitchFamily="2" charset="-78"/>
              </a:rPr>
              <a:t>(c)</a:t>
            </a:r>
            <a:r>
              <a:rPr lang="ar-EG" sz="2400" dirty="0">
                <a:latin typeface="Cambria Math" panose="02040503050406030204" pitchFamily="18" charset="0"/>
                <a:ea typeface="Cambria Math" panose="02040503050406030204" pitchFamily="18" charset="0"/>
                <a:cs typeface="Sakkal Majalla" panose="02000000000000000000" pitchFamily="2" charset="-78"/>
              </a:rPr>
              <a:t>.</a:t>
            </a:r>
            <a:endParaRPr lang="en-US" dirty="0">
              <a:effectLst/>
              <a:latin typeface="Cambria Math" panose="02040503050406030204" pitchFamily="18" charset="0"/>
              <a:ea typeface="Cambria Math" panose="02040503050406030204" pitchFamily="18" charset="0"/>
              <a:cs typeface="Sakkal Majalla" panose="02000000000000000000" pitchFamily="2" charset="-78"/>
            </a:endParaRPr>
          </a:p>
        </p:txBody>
      </p:sp>
    </p:spTree>
    <p:extLst>
      <p:ext uri="{BB962C8B-B14F-4D97-AF65-F5344CB8AC3E}">
        <p14:creationId xmlns:p14="http://schemas.microsoft.com/office/powerpoint/2010/main" val="3521489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32656"/>
            <a:ext cx="7124328" cy="648072"/>
          </a:xfrm>
        </p:spPr>
        <p:txBody>
          <a:bodyPr>
            <a:no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تقدير البراح لمنظم وات</a:t>
            </a:r>
            <a:endPar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mc:AlternateContent xmlns:mc="http://schemas.openxmlformats.org/markup-compatibility/2006">
        <mc:Choice xmlns:a14="http://schemas.microsoft.com/office/drawing/2010/main" Requires="a14">
          <p:sp>
            <p:nvSpPr>
              <p:cNvPr id="4" name="Rectangle 3"/>
              <p:cNvSpPr/>
              <p:nvPr/>
            </p:nvSpPr>
            <p:spPr>
              <a:xfrm>
                <a:off x="1187624" y="1124744"/>
                <a:ext cx="7632848" cy="5523628"/>
              </a:xfrm>
              <a:prstGeom prst="rect">
                <a:avLst/>
              </a:prstGeom>
            </p:spPr>
            <p:txBody>
              <a:bodyPr wrap="square">
                <a:spAutoFit/>
              </a:bodyPr>
              <a:lstStyle/>
              <a:p>
                <a:pPr algn="just">
                  <a:tabLst>
                    <a:tab pos="-635" algn="l"/>
                  </a:tabLst>
                </a:pPr>
                <a:r>
                  <a:rPr lang="ar-EG" sz="2800" dirty="0">
                    <a:latin typeface="Cambria Math" panose="02040503050406030204" pitchFamily="18" charset="0"/>
                    <a:ea typeface="Cambria Math" panose="02040503050406030204" pitchFamily="18" charset="0"/>
                    <a:cs typeface="Sakkal Majalla" panose="02000000000000000000" pitchFamily="2" charset="-78"/>
                  </a:rPr>
                  <a:t>من هندسة الشكل نلاحظ أن المنظم يتزن تحت تأثير ثلاثة أنواع من القوى </a:t>
                </a: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هي</a:t>
                </a:r>
                <a:r>
                  <a:rPr lang="ar-EG" sz="2800" dirty="0">
                    <a:latin typeface="Cambria Math" panose="02040503050406030204" pitchFamily="18" charset="0"/>
                    <a:ea typeface="Cambria Math" panose="02040503050406030204" pitchFamily="18" charset="0"/>
                    <a:cs typeface="Sakkal Majalla" panose="02000000000000000000" pitchFamily="2" charset="-78"/>
                  </a:rPr>
                  <a:t>: قوة الطرد المركزي </a:t>
                </a:r>
                <a:r>
                  <a:rPr lang="en-US" sz="2400" dirty="0">
                    <a:effectLst/>
                    <a:latin typeface="Cambria Math" panose="02040503050406030204" pitchFamily="18" charset="0"/>
                    <a:ea typeface="Cambria Math" panose="02040503050406030204" pitchFamily="18" charset="0"/>
                    <a:cs typeface="Sakkal Majalla" panose="02000000000000000000" pitchFamily="2" charset="-78"/>
                  </a:rPr>
                  <a:t>(F</a:t>
                </a:r>
                <a:r>
                  <a:rPr lang="en-US" sz="2400" baseline="-25000" dirty="0">
                    <a:effectLst/>
                    <a:latin typeface="Cambria Math" panose="02040503050406030204" pitchFamily="18" charset="0"/>
                    <a:ea typeface="Cambria Math" panose="02040503050406030204" pitchFamily="18" charset="0"/>
                    <a:cs typeface="Sakkal Majalla" panose="02000000000000000000" pitchFamily="2" charset="-78"/>
                  </a:rPr>
                  <a:t>C</a:t>
                </a:r>
                <a:r>
                  <a:rPr lang="en-US" sz="2400" dirty="0">
                    <a:effectLst/>
                    <a:latin typeface="Cambria Math" panose="02040503050406030204" pitchFamily="18" charset="0"/>
                    <a:ea typeface="Cambria Math" panose="02040503050406030204" pitchFamily="18" charset="0"/>
                    <a:cs typeface="Sakkal Majalla" panose="02000000000000000000" pitchFamily="2" charset="-78"/>
                  </a:rPr>
                  <a:t>) </a:t>
                </a:r>
                <a:r>
                  <a:rPr lang="ar-EG" sz="2800" dirty="0">
                    <a:effectLst/>
                    <a:latin typeface="Cambria Math" panose="02040503050406030204" pitchFamily="18" charset="0"/>
                    <a:ea typeface="Cambria Math" panose="02040503050406030204" pitchFamily="18" charset="0"/>
                    <a:cs typeface="Sakkal Majalla" panose="02000000000000000000" pitchFamily="2" charset="-78"/>
                  </a:rPr>
                  <a:t>التي تؤثر على الكرة - قوة الشد في الذراع </a:t>
                </a:r>
                <a:r>
                  <a:rPr lang="en-US" sz="2400" dirty="0">
                    <a:effectLst/>
                    <a:latin typeface="Cambria Math" panose="02040503050406030204" pitchFamily="18" charset="0"/>
                    <a:ea typeface="Cambria Math" panose="02040503050406030204" pitchFamily="18" charset="0"/>
                    <a:cs typeface="Sakkal Majalla" panose="02000000000000000000" pitchFamily="2" charset="-78"/>
                  </a:rPr>
                  <a:t>(T)</a:t>
                </a:r>
                <a:r>
                  <a:rPr lang="en-US" sz="2800" dirty="0">
                    <a:effectLst/>
                    <a:latin typeface="Cambria Math" panose="02040503050406030204" pitchFamily="18" charset="0"/>
                    <a:ea typeface="Cambria Math" panose="02040503050406030204" pitchFamily="18" charset="0"/>
                    <a:cs typeface="Sakkal Majalla" panose="02000000000000000000" pitchFamily="2" charset="-78"/>
                  </a:rPr>
                  <a:t> </a:t>
                </a:r>
                <a:r>
                  <a:rPr lang="ar-EG" sz="2800" dirty="0">
                    <a:effectLst/>
                    <a:latin typeface="Cambria Math" panose="02040503050406030204" pitchFamily="18" charset="0"/>
                    <a:ea typeface="Cambria Math" panose="02040503050406030204" pitchFamily="18" charset="0"/>
                    <a:cs typeface="Sakkal Majalla" panose="02000000000000000000" pitchFamily="2" charset="-78"/>
                  </a:rPr>
                  <a:t>- وزن الكرة </a:t>
                </a:r>
                <a:r>
                  <a:rPr lang="en-US" sz="2400" dirty="0">
                    <a:effectLst/>
                    <a:latin typeface="Cambria Math" panose="02040503050406030204" pitchFamily="18" charset="0"/>
                    <a:ea typeface="Cambria Math" panose="02040503050406030204" pitchFamily="18" charset="0"/>
                    <a:cs typeface="Sakkal Majalla" panose="02000000000000000000" pitchFamily="2" charset="-78"/>
                  </a:rPr>
                  <a:t>(w)</a:t>
                </a:r>
                <a:r>
                  <a:rPr lang="ar-EG" sz="2800" dirty="0">
                    <a:effectLst/>
                    <a:latin typeface="Cambria Math" panose="02040503050406030204" pitchFamily="18" charset="0"/>
                    <a:ea typeface="Cambria Math" panose="02040503050406030204" pitchFamily="18" charset="0"/>
                    <a:cs typeface="Sakkal Majalla" panose="02000000000000000000" pitchFamily="2" charset="-78"/>
                  </a:rPr>
                  <a:t>.</a:t>
                </a:r>
                <a:endParaRPr lang="en-US" dirty="0">
                  <a:effectLst/>
                  <a:latin typeface="Cambria Math" panose="02040503050406030204" pitchFamily="18" charset="0"/>
                  <a:ea typeface="Cambria Math" panose="02040503050406030204" pitchFamily="18" charset="0"/>
                  <a:cs typeface="Sakkal Majalla" panose="02000000000000000000" pitchFamily="2" charset="-78"/>
                </a:endParaRPr>
              </a:p>
              <a:p>
                <a:pPr algn="just">
                  <a:tabLst>
                    <a:tab pos="-635" algn="l"/>
                  </a:tabLst>
                </a:pPr>
                <a:r>
                  <a:rPr lang="ar-EG" sz="2800" dirty="0">
                    <a:effectLst/>
                    <a:latin typeface="Cambria Math" panose="02040503050406030204" pitchFamily="18" charset="0"/>
                    <a:ea typeface="Cambria Math" panose="02040503050406030204" pitchFamily="18" charset="0"/>
                    <a:cs typeface="Sakkal Majalla" panose="02000000000000000000" pitchFamily="2" charset="-78"/>
                  </a:rPr>
                  <a:t>بأخذ العزم حول النقطة </a:t>
                </a:r>
                <a:r>
                  <a:rPr lang="en-US" sz="2400" dirty="0">
                    <a:effectLst/>
                    <a:latin typeface="Cambria Math" panose="02040503050406030204" pitchFamily="18" charset="0"/>
                    <a:ea typeface="Cambria Math" panose="02040503050406030204" pitchFamily="18" charset="0"/>
                    <a:cs typeface="Sakkal Majalla" panose="02000000000000000000" pitchFamily="2" charset="-78"/>
                  </a:rPr>
                  <a:t>(O)</a:t>
                </a:r>
                <a:r>
                  <a:rPr lang="ar-EG" sz="2800" dirty="0">
                    <a:effectLst/>
                    <a:latin typeface="Cambria Math" panose="02040503050406030204" pitchFamily="18" charset="0"/>
                    <a:ea typeface="Cambria Math" panose="02040503050406030204" pitchFamily="18" charset="0"/>
                    <a:cs typeface="Sakkal Majalla" panose="02000000000000000000" pitchFamily="2" charset="-78"/>
                  </a:rPr>
                  <a:t> نحصل على:</a:t>
                </a:r>
                <a:endParaRPr lang="en-US" dirty="0">
                  <a:effectLst/>
                  <a:latin typeface="Cambria Math" panose="02040503050406030204" pitchFamily="18" charset="0"/>
                  <a:ea typeface="Cambria Math" panose="02040503050406030204" pitchFamily="18" charset="0"/>
                  <a:cs typeface="Sakkal Majalla" panose="02000000000000000000" pitchFamily="2" charset="-78"/>
                </a:endParaRPr>
              </a:p>
              <a:p>
                <a:pPr algn="just">
                  <a:tabLst>
                    <a:tab pos="-635" algn="l"/>
                  </a:tabLst>
                </a:pPr>
                <a14:m>
                  <m:oMathPara xmlns:m="http://schemas.openxmlformats.org/officeDocument/2006/math">
                    <m:oMathParaPr>
                      <m:jc m:val="centerGroup"/>
                    </m:oMathParaPr>
                    <m:oMath xmlns:m="http://schemas.openxmlformats.org/officeDocument/2006/math">
                      <m:r>
                        <a:rPr lang="en-US" sz="2800" i="1">
                          <a:effectLst/>
                          <a:latin typeface="Cambria Math" panose="02040503050406030204" pitchFamily="18" charset="0"/>
                          <a:ea typeface="Cambria Math" panose="02040503050406030204" pitchFamily="18" charset="0"/>
                          <a:cs typeface="Sakkal Majalla"/>
                        </a:rPr>
                        <m:t>∴</m:t>
                      </m:r>
                      <m:sSub>
                        <m:sSubPr>
                          <m:ctrlPr>
                            <a:rPr lang="en-US" sz="2800" i="1">
                              <a:effectLst/>
                              <a:latin typeface="Cambria Math" panose="02040503050406030204" pitchFamily="18" charset="0"/>
                              <a:ea typeface="Cambria Math" panose="02040503050406030204" pitchFamily="18" charset="0"/>
                              <a:cs typeface="Sakkal Majalla"/>
                            </a:rPr>
                          </m:ctrlPr>
                        </m:sSubPr>
                        <m:e>
                          <m:r>
                            <a:rPr lang="en-US" sz="2800" i="1">
                              <a:effectLst/>
                              <a:latin typeface="Cambria Math" panose="02040503050406030204" pitchFamily="18" charset="0"/>
                              <a:ea typeface="Cambria Math" panose="02040503050406030204" pitchFamily="18" charset="0"/>
                              <a:cs typeface="Sakkal Majalla"/>
                            </a:rPr>
                            <m:t>𝐹</m:t>
                          </m:r>
                        </m:e>
                        <m:sub>
                          <m:r>
                            <a:rPr lang="en-US" sz="2800" i="1">
                              <a:effectLst/>
                              <a:latin typeface="Cambria Math" panose="02040503050406030204" pitchFamily="18" charset="0"/>
                              <a:ea typeface="Cambria Math" panose="02040503050406030204" pitchFamily="18" charset="0"/>
                              <a:cs typeface="Sakkal Majalla"/>
                            </a:rPr>
                            <m:t>𝐶</m:t>
                          </m:r>
                        </m:sub>
                      </m:sSub>
                      <m:r>
                        <a:rPr lang="en-US" sz="2800">
                          <a:effectLst/>
                          <a:latin typeface="Cambria Math" panose="02040503050406030204" pitchFamily="18" charset="0"/>
                          <a:ea typeface="Cambria Math" panose="02040503050406030204" pitchFamily="18" charset="0"/>
                          <a:cs typeface="Sakkal Majalla"/>
                        </a:rPr>
                        <m:t>=</m:t>
                      </m:r>
                      <m:r>
                        <a:rPr lang="en-US" sz="2800" i="1">
                          <a:effectLst/>
                          <a:latin typeface="Cambria Math" panose="02040503050406030204" pitchFamily="18" charset="0"/>
                          <a:ea typeface="Cambria Math" panose="02040503050406030204" pitchFamily="18" charset="0"/>
                          <a:cs typeface="Sakkal Majalla"/>
                        </a:rPr>
                        <m:t>𝑤</m:t>
                      </m:r>
                      <m:r>
                        <a:rPr lang="en-US" sz="2800" i="1">
                          <a:effectLst/>
                          <a:latin typeface="Cambria Math" panose="02040503050406030204" pitchFamily="18" charset="0"/>
                          <a:ea typeface="Cambria Math" panose="02040503050406030204" pitchFamily="18" charset="0"/>
                          <a:cs typeface="Sakkal Majalla"/>
                        </a:rPr>
                        <m:t>×</m:t>
                      </m:r>
                      <m:r>
                        <a:rPr lang="en-US" sz="2800" i="1">
                          <a:effectLst/>
                          <a:latin typeface="Cambria Math" panose="02040503050406030204" pitchFamily="18" charset="0"/>
                          <a:ea typeface="Cambria Math" panose="02040503050406030204" pitchFamily="18" charset="0"/>
                          <a:cs typeface="Sakkal Majalla"/>
                        </a:rPr>
                        <m:t>𝑟</m:t>
                      </m:r>
                      <m:r>
                        <a:rPr lang="en-US" sz="2800" i="1">
                          <a:effectLst/>
                          <a:latin typeface="Cambria Math" panose="02040503050406030204" pitchFamily="18" charset="0"/>
                          <a:ea typeface="Cambria Math" panose="02040503050406030204" pitchFamily="18" charset="0"/>
                          <a:cs typeface="Sakkal Majalla"/>
                        </a:rPr>
                        <m:t>=</m:t>
                      </m:r>
                      <m:r>
                        <a:rPr lang="en-US" sz="2800" i="1">
                          <a:effectLst/>
                          <a:latin typeface="Cambria Math" panose="02040503050406030204" pitchFamily="18" charset="0"/>
                          <a:ea typeface="Cambria Math" panose="02040503050406030204" pitchFamily="18" charset="0"/>
                          <a:cs typeface="Sakkal Majalla"/>
                        </a:rPr>
                        <m:t>𝑚</m:t>
                      </m:r>
                      <m:r>
                        <a:rPr lang="en-US" sz="2800" i="1">
                          <a:effectLst/>
                          <a:latin typeface="Cambria Math" panose="02040503050406030204" pitchFamily="18" charset="0"/>
                          <a:ea typeface="Cambria Math" panose="02040503050406030204" pitchFamily="18" charset="0"/>
                          <a:cs typeface="Sakkal Majalla"/>
                        </a:rPr>
                        <m:t>×</m:t>
                      </m:r>
                      <m:r>
                        <a:rPr lang="en-US" sz="2800" i="1">
                          <a:effectLst/>
                          <a:latin typeface="Cambria Math" panose="02040503050406030204" pitchFamily="18" charset="0"/>
                          <a:ea typeface="Cambria Math" panose="02040503050406030204" pitchFamily="18" charset="0"/>
                          <a:cs typeface="Sakkal Majalla"/>
                        </a:rPr>
                        <m:t>𝑔</m:t>
                      </m:r>
                      <m:r>
                        <a:rPr lang="en-US" sz="2800" i="1">
                          <a:effectLst/>
                          <a:latin typeface="Cambria Math" panose="02040503050406030204" pitchFamily="18" charset="0"/>
                          <a:ea typeface="Cambria Math" panose="02040503050406030204" pitchFamily="18" charset="0"/>
                          <a:cs typeface="Sakkal Majalla"/>
                        </a:rPr>
                        <m:t>×</m:t>
                      </m:r>
                      <m:r>
                        <a:rPr lang="en-US" sz="2800" i="1">
                          <a:effectLst/>
                          <a:latin typeface="Cambria Math" panose="02040503050406030204" pitchFamily="18" charset="0"/>
                          <a:ea typeface="Cambria Math" panose="02040503050406030204" pitchFamily="18" charset="0"/>
                          <a:cs typeface="Sakkal Majalla"/>
                        </a:rPr>
                        <m:t>𝑟</m:t>
                      </m:r>
                    </m:oMath>
                  </m:oMathPara>
                </a14:m>
                <a:endParaRPr lang="en-US" dirty="0">
                  <a:effectLst/>
                  <a:latin typeface="Cambria Math" panose="02040503050406030204" pitchFamily="18" charset="0"/>
                  <a:ea typeface="Cambria Math" panose="02040503050406030204" pitchFamily="18" charset="0"/>
                  <a:cs typeface="Sakkal Majalla" panose="02000000000000000000" pitchFamily="2" charset="-78"/>
                </a:endParaRPr>
              </a:p>
              <a:p>
                <a:pPr algn="just">
                  <a:tabLst>
                    <a:tab pos="-635" algn="l"/>
                  </a:tabLst>
                </a:pPr>
                <a14:m>
                  <m:oMathPara xmlns:m="http://schemas.openxmlformats.org/officeDocument/2006/math">
                    <m:oMathParaPr>
                      <m:jc m:val="centerGroup"/>
                    </m:oMathParaPr>
                    <m:oMath xmlns:m="http://schemas.openxmlformats.org/officeDocument/2006/math">
                      <m:r>
                        <a:rPr lang="en-US" sz="2800" i="1">
                          <a:effectLst/>
                          <a:latin typeface="Cambria Math" panose="02040503050406030204" pitchFamily="18" charset="0"/>
                          <a:ea typeface="Cambria Math" panose="02040503050406030204" pitchFamily="18" charset="0"/>
                          <a:cs typeface="Sakkal Majalla"/>
                        </a:rPr>
                        <m:t>∴</m:t>
                      </m:r>
                      <m:r>
                        <m:rPr>
                          <m:sty m:val="p"/>
                        </m:rPr>
                        <a:rPr lang="en-US" sz="2800">
                          <a:effectLst/>
                          <a:latin typeface="Cambria Math" panose="02040503050406030204" pitchFamily="18" charset="0"/>
                          <a:ea typeface="Cambria Math" panose="02040503050406030204" pitchFamily="18" charset="0"/>
                          <a:cs typeface="Sakkal Majalla"/>
                        </a:rPr>
                        <m:t>m</m:t>
                      </m:r>
                      <m:r>
                        <a:rPr lang="en-US" sz="2800">
                          <a:effectLst/>
                          <a:latin typeface="Cambria Math" panose="02040503050406030204" pitchFamily="18" charset="0"/>
                          <a:ea typeface="Cambria Math" panose="02040503050406030204" pitchFamily="18" charset="0"/>
                          <a:cs typeface="Sakkal Majalla"/>
                        </a:rPr>
                        <m:t>×</m:t>
                      </m:r>
                      <m:sSup>
                        <m:sSupPr>
                          <m:ctrlPr>
                            <a:rPr lang="en-US" sz="2800" i="1">
                              <a:effectLst/>
                              <a:latin typeface="Cambria Math" panose="02040503050406030204" pitchFamily="18" charset="0"/>
                              <a:ea typeface="Cambria Math" panose="02040503050406030204" pitchFamily="18" charset="0"/>
                              <a:cs typeface="Sakkal Majalla"/>
                            </a:rPr>
                          </m:ctrlPr>
                        </m:sSupPr>
                        <m:e>
                          <m:r>
                            <a:rPr lang="en-US" sz="2800" i="1">
                              <a:effectLst/>
                              <a:latin typeface="Cambria Math" panose="02040503050406030204" pitchFamily="18" charset="0"/>
                              <a:ea typeface="Cambria Math" panose="02040503050406030204" pitchFamily="18" charset="0"/>
                              <a:cs typeface="Sakkal Majalla"/>
                            </a:rPr>
                            <m:t>𝜔</m:t>
                          </m:r>
                        </m:e>
                        <m:sup>
                          <m:r>
                            <a:rPr lang="en-US" sz="2800" i="1">
                              <a:effectLst/>
                              <a:latin typeface="Cambria Math" panose="02040503050406030204" pitchFamily="18" charset="0"/>
                              <a:ea typeface="Cambria Math" panose="02040503050406030204" pitchFamily="18" charset="0"/>
                              <a:cs typeface="Sakkal Majalla"/>
                            </a:rPr>
                            <m:t>2</m:t>
                          </m:r>
                        </m:sup>
                      </m:sSup>
                      <m:r>
                        <a:rPr lang="en-US" sz="2800">
                          <a:effectLst/>
                          <a:latin typeface="Cambria Math" panose="02040503050406030204" pitchFamily="18" charset="0"/>
                          <a:ea typeface="Cambria Math" panose="02040503050406030204" pitchFamily="18" charset="0"/>
                          <a:cs typeface="Sakkal Majalla"/>
                        </a:rPr>
                        <m:t>×</m:t>
                      </m:r>
                      <m:r>
                        <m:rPr>
                          <m:sty m:val="p"/>
                        </m:rPr>
                        <a:rPr lang="en-US" sz="2800">
                          <a:effectLst/>
                          <a:latin typeface="Cambria Math" panose="02040503050406030204" pitchFamily="18" charset="0"/>
                          <a:ea typeface="Cambria Math" panose="02040503050406030204" pitchFamily="18" charset="0"/>
                          <a:cs typeface="Sakkal Majalla"/>
                        </a:rPr>
                        <m:t>r</m:t>
                      </m:r>
                      <m:r>
                        <a:rPr lang="en-US" sz="2800">
                          <a:effectLst/>
                          <a:latin typeface="Cambria Math" panose="02040503050406030204" pitchFamily="18" charset="0"/>
                          <a:ea typeface="Cambria Math" panose="02040503050406030204" pitchFamily="18" charset="0"/>
                          <a:cs typeface="Sakkal Majalla"/>
                        </a:rPr>
                        <m:t>×</m:t>
                      </m:r>
                      <m:r>
                        <m:rPr>
                          <m:sty m:val="p"/>
                        </m:rPr>
                        <a:rPr lang="en-US" sz="2800">
                          <a:effectLst/>
                          <a:latin typeface="Cambria Math" panose="02040503050406030204" pitchFamily="18" charset="0"/>
                          <a:ea typeface="Cambria Math" panose="02040503050406030204" pitchFamily="18" charset="0"/>
                          <a:cs typeface="Sakkal Majalla"/>
                        </a:rPr>
                        <m:t>h</m:t>
                      </m:r>
                      <m:r>
                        <a:rPr lang="en-US" sz="2800" i="1">
                          <a:effectLst/>
                          <a:latin typeface="Cambria Math" panose="02040503050406030204" pitchFamily="18" charset="0"/>
                          <a:ea typeface="Cambria Math" panose="02040503050406030204" pitchFamily="18" charset="0"/>
                          <a:cs typeface="Sakkal Majalla"/>
                        </a:rPr>
                        <m:t>=</m:t>
                      </m:r>
                      <m:r>
                        <a:rPr lang="en-US" sz="2800" i="1">
                          <a:effectLst/>
                          <a:latin typeface="Cambria Math" panose="02040503050406030204" pitchFamily="18" charset="0"/>
                          <a:ea typeface="Cambria Math" panose="02040503050406030204" pitchFamily="18" charset="0"/>
                          <a:cs typeface="Sakkal Majalla"/>
                        </a:rPr>
                        <m:t>𝑚</m:t>
                      </m:r>
                      <m:r>
                        <a:rPr lang="en-US" sz="2800" i="1">
                          <a:effectLst/>
                          <a:latin typeface="Cambria Math" panose="02040503050406030204" pitchFamily="18" charset="0"/>
                          <a:ea typeface="Cambria Math" panose="02040503050406030204" pitchFamily="18" charset="0"/>
                          <a:cs typeface="Sakkal Majalla"/>
                        </a:rPr>
                        <m:t>×</m:t>
                      </m:r>
                      <m:r>
                        <a:rPr lang="en-US" sz="2800" i="1">
                          <a:effectLst/>
                          <a:latin typeface="Cambria Math" panose="02040503050406030204" pitchFamily="18" charset="0"/>
                          <a:ea typeface="Cambria Math" panose="02040503050406030204" pitchFamily="18" charset="0"/>
                          <a:cs typeface="Sakkal Majalla"/>
                        </a:rPr>
                        <m:t>𝑔</m:t>
                      </m:r>
                      <m:r>
                        <a:rPr lang="en-US" sz="2800" i="1">
                          <a:effectLst/>
                          <a:latin typeface="Cambria Math" panose="02040503050406030204" pitchFamily="18" charset="0"/>
                          <a:ea typeface="Cambria Math" panose="02040503050406030204" pitchFamily="18" charset="0"/>
                          <a:cs typeface="Sakkal Majalla"/>
                        </a:rPr>
                        <m:t>×</m:t>
                      </m:r>
                      <m:r>
                        <a:rPr lang="en-US" sz="2800" i="1">
                          <a:effectLst/>
                          <a:latin typeface="Cambria Math" panose="02040503050406030204" pitchFamily="18" charset="0"/>
                          <a:ea typeface="Cambria Math" panose="02040503050406030204" pitchFamily="18" charset="0"/>
                          <a:cs typeface="Sakkal Majalla"/>
                        </a:rPr>
                        <m:t>𝑟</m:t>
                      </m:r>
                    </m:oMath>
                  </m:oMathPara>
                </a14:m>
                <a:endParaRPr lang="en-US" dirty="0">
                  <a:effectLst/>
                  <a:latin typeface="Cambria Math" panose="02040503050406030204" pitchFamily="18" charset="0"/>
                  <a:ea typeface="Cambria Math" panose="02040503050406030204" pitchFamily="18" charset="0"/>
                  <a:cs typeface="Sakkal Majalla" panose="02000000000000000000" pitchFamily="2" charset="-78"/>
                </a:endParaRPr>
              </a:p>
              <a:p>
                <a:pPr algn="just">
                  <a:tabLst>
                    <a:tab pos="-635" algn="l"/>
                  </a:tabLst>
                </a:pPr>
                <a14:m>
                  <m:oMathPara xmlns:m="http://schemas.openxmlformats.org/officeDocument/2006/math">
                    <m:oMathParaPr>
                      <m:jc m:val="centerGroup"/>
                    </m:oMathParaPr>
                    <m:oMath xmlns:m="http://schemas.openxmlformats.org/officeDocument/2006/math">
                      <m:r>
                        <a:rPr lang="ar-EG" sz="2800">
                          <a:effectLst/>
                          <a:latin typeface="Cambria Math" panose="02040503050406030204" pitchFamily="18" charset="0"/>
                          <a:ea typeface="Cambria Math" panose="02040503050406030204" pitchFamily="18" charset="0"/>
                          <a:cs typeface="Cambria Math"/>
                        </a:rPr>
                        <m:t>∴</m:t>
                      </m:r>
                      <m:r>
                        <a:rPr lang="en-US" sz="2800" i="1">
                          <a:effectLst/>
                          <a:latin typeface="Cambria Math" panose="02040503050406030204" pitchFamily="18" charset="0"/>
                          <a:ea typeface="Cambria Math" panose="02040503050406030204" pitchFamily="18" charset="0"/>
                          <a:cs typeface="Sakkal Majalla"/>
                        </a:rPr>
                        <m:t>h</m:t>
                      </m:r>
                      <m:r>
                        <a:rPr lang="en-US" sz="2800" i="1">
                          <a:effectLst/>
                          <a:latin typeface="Cambria Math" panose="02040503050406030204" pitchFamily="18" charset="0"/>
                          <a:ea typeface="Cambria Math" panose="02040503050406030204" pitchFamily="18" charset="0"/>
                          <a:cs typeface="Sakkal Majalla"/>
                        </a:rPr>
                        <m:t>=</m:t>
                      </m:r>
                      <m:f>
                        <m:fPr>
                          <m:ctrlPr>
                            <a:rPr lang="en-US" sz="2800" i="1">
                              <a:effectLst/>
                              <a:latin typeface="Cambria Math" panose="02040503050406030204" pitchFamily="18" charset="0"/>
                              <a:ea typeface="Cambria Math" panose="02040503050406030204" pitchFamily="18" charset="0"/>
                              <a:cs typeface="Sakkal Majalla"/>
                            </a:rPr>
                          </m:ctrlPr>
                        </m:fPr>
                        <m:num>
                          <m:r>
                            <a:rPr lang="en-US" sz="2800" i="1">
                              <a:effectLst/>
                              <a:latin typeface="Cambria Math" panose="02040503050406030204" pitchFamily="18" charset="0"/>
                              <a:ea typeface="Cambria Math" panose="02040503050406030204" pitchFamily="18" charset="0"/>
                              <a:cs typeface="Sakkal Majalla"/>
                            </a:rPr>
                            <m:t>𝑔</m:t>
                          </m:r>
                        </m:num>
                        <m:den>
                          <m:sSup>
                            <m:sSupPr>
                              <m:ctrlPr>
                                <a:rPr lang="en-US" sz="2800" i="1">
                                  <a:effectLst/>
                                  <a:latin typeface="Cambria Math" panose="02040503050406030204" pitchFamily="18" charset="0"/>
                                  <a:ea typeface="Cambria Math" panose="02040503050406030204" pitchFamily="18" charset="0"/>
                                  <a:cs typeface="Sakkal Majalla"/>
                                </a:rPr>
                              </m:ctrlPr>
                            </m:sSupPr>
                            <m:e>
                              <m:r>
                                <a:rPr lang="en-US" sz="2800" i="1">
                                  <a:effectLst/>
                                  <a:latin typeface="Cambria Math" panose="02040503050406030204" pitchFamily="18" charset="0"/>
                                  <a:ea typeface="Cambria Math" panose="02040503050406030204" pitchFamily="18" charset="0"/>
                                  <a:cs typeface="Sakkal Majalla"/>
                                </a:rPr>
                                <m:t>𝜔</m:t>
                              </m:r>
                            </m:e>
                            <m:sup>
                              <m:r>
                                <a:rPr lang="en-US" sz="2800" i="1">
                                  <a:effectLst/>
                                  <a:latin typeface="Cambria Math" panose="02040503050406030204" pitchFamily="18" charset="0"/>
                                  <a:ea typeface="Cambria Math" panose="02040503050406030204" pitchFamily="18" charset="0"/>
                                  <a:cs typeface="Sakkal Majalla"/>
                                </a:rPr>
                                <m:t>2</m:t>
                              </m:r>
                            </m:sup>
                          </m:sSup>
                        </m:den>
                      </m:f>
                    </m:oMath>
                  </m:oMathPara>
                </a14:m>
                <a:endParaRPr lang="en-US" dirty="0">
                  <a:effectLst/>
                  <a:latin typeface="Cambria Math" panose="02040503050406030204" pitchFamily="18" charset="0"/>
                  <a:ea typeface="Cambria Math" panose="02040503050406030204" pitchFamily="18" charset="0"/>
                  <a:cs typeface="Sakkal Majalla" panose="02000000000000000000" pitchFamily="2" charset="-78"/>
                </a:endParaRPr>
              </a:p>
              <a:p>
                <a:pPr algn="just">
                  <a:tabLst>
                    <a:tab pos="-635" algn="l"/>
                  </a:tabLst>
                </a:pPr>
                <a:r>
                  <a:rPr lang="ar-EG" sz="2800" spc="-20" dirty="0">
                    <a:effectLst/>
                    <a:latin typeface="Cambria Math" panose="02040503050406030204" pitchFamily="18" charset="0"/>
                    <a:ea typeface="Cambria Math" panose="02040503050406030204" pitchFamily="18" charset="0"/>
                    <a:cs typeface="Sakkal Majalla" panose="02000000000000000000" pitchFamily="2" charset="-78"/>
                  </a:rPr>
                  <a:t>وعندما يتم التعبير عن </a:t>
                </a:r>
                <a:r>
                  <a:rPr lang="en-US" sz="2400" spc="-20" dirty="0">
                    <a:effectLst/>
                    <a:latin typeface="Cambria Math" panose="02040503050406030204" pitchFamily="18" charset="0"/>
                    <a:ea typeface="Cambria Math" panose="02040503050406030204" pitchFamily="18" charset="0"/>
                    <a:cs typeface="Sakkal Majalla" panose="02000000000000000000" pitchFamily="2" charset="-78"/>
                  </a:rPr>
                  <a:t>(g)</a:t>
                </a:r>
                <a:r>
                  <a:rPr lang="ar-EG" sz="2800" spc="-20" dirty="0">
                    <a:effectLst/>
                    <a:latin typeface="Cambria Math" panose="02040503050406030204" pitchFamily="18" charset="0"/>
                    <a:ea typeface="Cambria Math" panose="02040503050406030204" pitchFamily="18" charset="0"/>
                    <a:cs typeface="Sakkal Majalla" panose="02000000000000000000" pitchFamily="2" charset="-78"/>
                  </a:rPr>
                  <a:t> بوحدات </a:t>
                </a:r>
                <a:r>
                  <a:rPr lang="en-US" sz="2400" spc="-20" dirty="0">
                    <a:effectLst/>
                    <a:latin typeface="Cambria Math" panose="02040503050406030204" pitchFamily="18" charset="0"/>
                    <a:ea typeface="Cambria Math" panose="02040503050406030204" pitchFamily="18" charset="0"/>
                    <a:cs typeface="Sakkal Majalla" panose="02000000000000000000" pitchFamily="2" charset="-78"/>
                  </a:rPr>
                  <a:t>(m/s</a:t>
                </a:r>
                <a:r>
                  <a:rPr lang="en-US" sz="2400" spc="-20" baseline="30000" dirty="0">
                    <a:effectLst/>
                    <a:latin typeface="Cambria Math" panose="02040503050406030204" pitchFamily="18" charset="0"/>
                    <a:ea typeface="Cambria Math" panose="02040503050406030204" pitchFamily="18" charset="0"/>
                    <a:cs typeface="Sakkal Majalla" panose="02000000000000000000" pitchFamily="2" charset="-78"/>
                  </a:rPr>
                  <a:t>2</a:t>
                </a:r>
                <a:r>
                  <a:rPr lang="en-US" sz="2400" spc="-20" dirty="0">
                    <a:effectLst/>
                    <a:latin typeface="Cambria Math" panose="02040503050406030204" pitchFamily="18" charset="0"/>
                    <a:ea typeface="Cambria Math" panose="02040503050406030204" pitchFamily="18" charset="0"/>
                    <a:cs typeface="Sakkal Majalla" panose="02000000000000000000" pitchFamily="2" charset="-78"/>
                  </a:rPr>
                  <a:t>)</a:t>
                </a:r>
                <a:r>
                  <a:rPr lang="ar-EG" sz="2800" spc="-20" dirty="0">
                    <a:effectLst/>
                    <a:latin typeface="Cambria Math" panose="02040503050406030204" pitchFamily="18" charset="0"/>
                    <a:ea typeface="Cambria Math" panose="02040503050406030204" pitchFamily="18" charset="0"/>
                    <a:cs typeface="Sakkal Majalla" panose="02000000000000000000" pitchFamily="2" charset="-78"/>
                  </a:rPr>
                  <a:t> والسرعة الزاوية </a:t>
                </a:r>
                <a:r>
                  <a:rPr lang="en-US" sz="2400" spc="-20" dirty="0">
                    <a:effectLst/>
                    <a:latin typeface="Cambria Math" panose="02040503050406030204" pitchFamily="18" charset="0"/>
                    <a:ea typeface="Cambria Math" panose="02040503050406030204" pitchFamily="18" charset="0"/>
                    <a:cs typeface="Sakkal Majalla" panose="02000000000000000000" pitchFamily="2" charset="-78"/>
                  </a:rPr>
                  <a:t>(</a:t>
                </a:r>
                <a:r>
                  <a:rPr lang="en-US" sz="2400" spc="-20" dirty="0">
                    <a:effectLst/>
                    <a:latin typeface="Cambria Math" panose="02040503050406030204" pitchFamily="18" charset="0"/>
                    <a:ea typeface="Cambria Math" panose="02040503050406030204" pitchFamily="18" charset="0"/>
                    <a:cs typeface="Sakkal Majalla" panose="02000000000000000000" pitchFamily="2" charset="-78"/>
                    <a:sym typeface="Symbol"/>
                  </a:rPr>
                  <a:t></a:t>
                </a:r>
                <a:r>
                  <a:rPr lang="en-US" sz="2400" spc="-20" dirty="0">
                    <a:effectLst/>
                    <a:latin typeface="Cambria Math" panose="02040503050406030204" pitchFamily="18" charset="0"/>
                    <a:ea typeface="Cambria Math" panose="02040503050406030204" pitchFamily="18" charset="0"/>
                    <a:cs typeface="Sakkal Majalla" panose="02000000000000000000" pitchFamily="2" charset="-78"/>
                  </a:rPr>
                  <a:t>)</a:t>
                </a:r>
                <a:r>
                  <a:rPr lang="ar-EG" sz="2800" spc="-20" dirty="0">
                    <a:effectLst/>
                    <a:latin typeface="Cambria Math" panose="02040503050406030204" pitchFamily="18" charset="0"/>
                    <a:ea typeface="Cambria Math" panose="02040503050406030204" pitchFamily="18" charset="0"/>
                    <a:cs typeface="Sakkal Majalla" panose="02000000000000000000" pitchFamily="2" charset="-78"/>
                  </a:rPr>
                  <a:t> بوحدات </a:t>
                </a:r>
                <a:r>
                  <a:rPr lang="en-US" sz="2400" spc="-20" dirty="0">
                    <a:effectLst/>
                    <a:latin typeface="Cambria Math" panose="02040503050406030204" pitchFamily="18" charset="0"/>
                    <a:ea typeface="Cambria Math" panose="02040503050406030204" pitchFamily="18" charset="0"/>
                    <a:cs typeface="Sakkal Majalla" panose="02000000000000000000" pitchFamily="2" charset="-78"/>
                  </a:rPr>
                  <a:t>(rad/s)</a:t>
                </a:r>
                <a:r>
                  <a:rPr lang="ar-EG" sz="2800" spc="-20" dirty="0">
                    <a:effectLst/>
                    <a:latin typeface="Cambria Math" panose="02040503050406030204" pitchFamily="18" charset="0"/>
                    <a:ea typeface="Cambria Math" panose="02040503050406030204" pitchFamily="18" charset="0"/>
                    <a:cs typeface="Sakkal Majalla" panose="02000000000000000000" pitchFamily="2" charset="-78"/>
                  </a:rPr>
                  <a:t> وسرعة  الدوران </a:t>
                </a:r>
                <a:r>
                  <a:rPr lang="en-US" sz="2400" spc="-20" dirty="0">
                    <a:effectLst/>
                    <a:latin typeface="Cambria Math" panose="02040503050406030204" pitchFamily="18" charset="0"/>
                    <a:ea typeface="Cambria Math" panose="02040503050406030204" pitchFamily="18" charset="0"/>
                    <a:cs typeface="Sakkal Majalla" panose="02000000000000000000" pitchFamily="2" charset="-78"/>
                  </a:rPr>
                  <a:t>(N)</a:t>
                </a:r>
                <a:r>
                  <a:rPr lang="ar-EG" sz="2800" spc="-20" dirty="0">
                    <a:effectLst/>
                    <a:latin typeface="Cambria Math" panose="02040503050406030204" pitchFamily="18" charset="0"/>
                    <a:ea typeface="Cambria Math" panose="02040503050406030204" pitchFamily="18" charset="0"/>
                    <a:cs typeface="Sakkal Majalla" panose="02000000000000000000" pitchFamily="2" charset="-78"/>
                  </a:rPr>
                  <a:t> بوحدات</a:t>
                </a:r>
                <a:r>
                  <a:rPr lang="en-US" sz="2400" spc="-20" dirty="0">
                    <a:effectLst/>
                    <a:latin typeface="Cambria Math" panose="02040503050406030204" pitchFamily="18" charset="0"/>
                    <a:ea typeface="Cambria Math" panose="02040503050406030204" pitchFamily="18" charset="0"/>
                    <a:cs typeface="Sakkal Majalla" panose="02000000000000000000" pitchFamily="2" charset="-78"/>
                  </a:rPr>
                  <a:t>(r.p.m.)</a:t>
                </a:r>
                <a:r>
                  <a:rPr lang="en-US" sz="2800" spc="-20" dirty="0">
                    <a:effectLst/>
                    <a:latin typeface="Cambria Math" panose="02040503050406030204" pitchFamily="18" charset="0"/>
                    <a:ea typeface="Cambria Math" panose="02040503050406030204" pitchFamily="18" charset="0"/>
                    <a:cs typeface="Sakkal Majalla" panose="02000000000000000000" pitchFamily="2" charset="-78"/>
                  </a:rPr>
                  <a:t> </a:t>
                </a:r>
                <a:r>
                  <a:rPr lang="ar-EG" sz="2800" spc="-20" dirty="0">
                    <a:effectLst/>
                    <a:latin typeface="Cambria Math" panose="02040503050406030204" pitchFamily="18" charset="0"/>
                    <a:ea typeface="Cambria Math" panose="02040503050406030204" pitchFamily="18" charset="0"/>
                    <a:cs typeface="Sakkal Majalla" panose="02000000000000000000" pitchFamily="2" charset="-78"/>
                  </a:rPr>
                  <a:t> فإن معادلة حساب البراح للمنظم تصبح كما يلي:</a:t>
                </a:r>
                <a:endParaRPr lang="en-US" dirty="0">
                  <a:effectLst/>
                  <a:latin typeface="Cambria Math" panose="02040503050406030204" pitchFamily="18" charset="0"/>
                  <a:ea typeface="Cambria Math" panose="02040503050406030204" pitchFamily="18" charset="0"/>
                  <a:cs typeface="Sakkal Majalla" panose="02000000000000000000" pitchFamily="2" charset="-78"/>
                </a:endParaRPr>
              </a:p>
              <a:p>
                <a:pPr algn="just">
                  <a:tabLst>
                    <a:tab pos="-635" algn="l"/>
                  </a:tabLst>
                </a:pPr>
                <a14:m>
                  <m:oMathPara xmlns:m="http://schemas.openxmlformats.org/officeDocument/2006/math">
                    <m:oMathParaPr>
                      <m:jc m:val="centerGroup"/>
                    </m:oMathParaPr>
                    <m:oMath xmlns:m="http://schemas.openxmlformats.org/officeDocument/2006/math">
                      <m:r>
                        <a:rPr lang="ar-EG" sz="2800">
                          <a:effectLst/>
                          <a:latin typeface="Cambria Math" panose="02040503050406030204" pitchFamily="18" charset="0"/>
                          <a:ea typeface="Cambria Math" panose="02040503050406030204" pitchFamily="18" charset="0"/>
                          <a:cs typeface="Cambria Math"/>
                        </a:rPr>
                        <m:t>∴</m:t>
                      </m:r>
                      <m:r>
                        <a:rPr lang="en-US" sz="2800" i="1">
                          <a:effectLst/>
                          <a:latin typeface="Cambria Math" panose="02040503050406030204" pitchFamily="18" charset="0"/>
                          <a:ea typeface="Cambria Math" panose="02040503050406030204" pitchFamily="18" charset="0"/>
                          <a:cs typeface="Sakkal Majalla"/>
                        </a:rPr>
                        <m:t>h</m:t>
                      </m:r>
                      <m:r>
                        <a:rPr lang="en-US" sz="2800" i="1">
                          <a:effectLst/>
                          <a:latin typeface="Cambria Math" panose="02040503050406030204" pitchFamily="18" charset="0"/>
                          <a:ea typeface="Cambria Math" panose="02040503050406030204" pitchFamily="18" charset="0"/>
                          <a:cs typeface="Sakkal Majalla"/>
                        </a:rPr>
                        <m:t>=</m:t>
                      </m:r>
                      <m:f>
                        <m:fPr>
                          <m:ctrlPr>
                            <a:rPr lang="en-US" sz="2800" i="1">
                              <a:effectLst/>
                              <a:latin typeface="Cambria Math" panose="02040503050406030204" pitchFamily="18" charset="0"/>
                              <a:ea typeface="Cambria Math" panose="02040503050406030204" pitchFamily="18" charset="0"/>
                              <a:cs typeface="Sakkal Majalla"/>
                            </a:rPr>
                          </m:ctrlPr>
                        </m:fPr>
                        <m:num>
                          <m:r>
                            <a:rPr lang="en-US" sz="2800" i="1">
                              <a:effectLst/>
                              <a:latin typeface="Cambria Math" panose="02040503050406030204" pitchFamily="18" charset="0"/>
                              <a:ea typeface="Cambria Math" panose="02040503050406030204" pitchFamily="18" charset="0"/>
                              <a:cs typeface="Sakkal Majalla"/>
                            </a:rPr>
                            <m:t>895</m:t>
                          </m:r>
                        </m:num>
                        <m:den>
                          <m:sSup>
                            <m:sSupPr>
                              <m:ctrlPr>
                                <a:rPr lang="en-US" sz="2800" i="1">
                                  <a:effectLst/>
                                  <a:latin typeface="Cambria Math" panose="02040503050406030204" pitchFamily="18" charset="0"/>
                                  <a:ea typeface="Cambria Math" panose="02040503050406030204" pitchFamily="18" charset="0"/>
                                  <a:cs typeface="Sakkal Majalla"/>
                                </a:rPr>
                              </m:ctrlPr>
                            </m:sSupPr>
                            <m:e>
                              <m:r>
                                <a:rPr lang="en-US" sz="2800" i="1">
                                  <a:effectLst/>
                                  <a:latin typeface="Cambria Math" panose="02040503050406030204" pitchFamily="18" charset="0"/>
                                  <a:ea typeface="Cambria Math" panose="02040503050406030204" pitchFamily="18" charset="0"/>
                                  <a:cs typeface="Sakkal Majalla"/>
                                </a:rPr>
                                <m:t>𝑁</m:t>
                              </m:r>
                            </m:e>
                            <m:sup>
                              <m:r>
                                <a:rPr lang="en-US" sz="2800" i="1">
                                  <a:effectLst/>
                                  <a:latin typeface="Cambria Math" panose="02040503050406030204" pitchFamily="18" charset="0"/>
                                  <a:ea typeface="Cambria Math" panose="02040503050406030204" pitchFamily="18" charset="0"/>
                                  <a:cs typeface="Sakkal Majalla"/>
                                </a:rPr>
                                <m:t>2</m:t>
                              </m:r>
                            </m:sup>
                          </m:sSup>
                        </m:den>
                      </m:f>
                    </m:oMath>
                  </m:oMathPara>
                </a14:m>
                <a:endParaRPr lang="en-US" dirty="0">
                  <a:effectLst/>
                  <a:latin typeface="Cambria Math" panose="02040503050406030204" pitchFamily="18" charset="0"/>
                  <a:ea typeface="Cambria Math" panose="02040503050406030204" pitchFamily="18" charset="0"/>
                  <a:cs typeface="Sakkal Majalla" panose="02000000000000000000" pitchFamily="2" charset="-78"/>
                </a:endParaRPr>
              </a:p>
            </p:txBody>
          </p:sp>
        </mc:Choice>
        <mc:Fallback>
          <p:sp>
            <p:nvSpPr>
              <p:cNvPr id="4" name="Rectangle 3"/>
              <p:cNvSpPr>
                <a:spLocks noRot="1" noChangeAspect="1" noMove="1" noResize="1" noEditPoints="1" noAdjustHandles="1" noChangeArrowheads="1" noChangeShapeType="1" noTextEdit="1"/>
              </p:cNvSpPr>
              <p:nvPr/>
            </p:nvSpPr>
            <p:spPr>
              <a:xfrm>
                <a:off x="1187624" y="1124744"/>
                <a:ext cx="7632848" cy="5523628"/>
              </a:xfrm>
              <a:prstGeom prst="rect">
                <a:avLst/>
              </a:prstGeom>
              <a:blipFill rotWithShape="1">
                <a:blip r:embed="rId2"/>
                <a:stretch>
                  <a:fillRect l="-2716" t="-1104" r="-1597"/>
                </a:stretch>
              </a:blipFill>
            </p:spPr>
            <p:txBody>
              <a:bodyPr/>
              <a:lstStyle/>
              <a:p>
                <a:r>
                  <a:rPr lang="ar-EG">
                    <a:noFill/>
                  </a:rPr>
                  <a:t> </a:t>
                </a:r>
              </a:p>
            </p:txBody>
          </p:sp>
        </mc:Fallback>
      </mc:AlternateContent>
    </p:spTree>
    <p:extLst>
      <p:ext uri="{BB962C8B-B14F-4D97-AF65-F5344CB8AC3E}">
        <p14:creationId xmlns:p14="http://schemas.microsoft.com/office/powerpoint/2010/main" val="3763613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32656"/>
            <a:ext cx="7124328" cy="648072"/>
          </a:xfrm>
        </p:spPr>
        <p:txBody>
          <a:bodyPr>
            <a:no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منظم بورتر</a:t>
            </a:r>
            <a:endPar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052736"/>
            <a:ext cx="4608512"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115616" y="4077072"/>
            <a:ext cx="7704856" cy="2663037"/>
          </a:xfrm>
          <a:prstGeom prst="rect">
            <a:avLst/>
          </a:prstGeom>
        </p:spPr>
        <p:txBody>
          <a:bodyPr wrap="square">
            <a:spAutoFit/>
          </a:bodyPr>
          <a:lstStyle/>
          <a:p>
            <a:pPr algn="just">
              <a:lnSpc>
                <a:spcPct val="130000"/>
              </a:lnSpc>
              <a:tabLst>
                <a:tab pos="-635" algn="l"/>
              </a:tabLst>
            </a:pPr>
            <a:r>
              <a:rPr lang="ar-EG" sz="2600" dirty="0">
                <a:latin typeface="Cambria Math" panose="02040503050406030204" pitchFamily="18" charset="0"/>
                <a:ea typeface="Cambria Math" panose="02040503050406030204" pitchFamily="18" charset="0"/>
                <a:cs typeface="Sakkal Majalla" panose="02000000000000000000" pitchFamily="2" charset="-78"/>
              </a:rPr>
              <a:t>إن منظم بورتر هو تطوير لمنظم وات وذلك عن طريق إضافة حمل </a:t>
            </a:r>
            <a:r>
              <a:rPr lang="ar-EG" sz="2600" dirty="0" smtClean="0">
                <a:latin typeface="Cambria Math" panose="02040503050406030204" pitchFamily="18" charset="0"/>
                <a:ea typeface="Cambria Math" panose="02040503050406030204" pitchFamily="18" charset="0"/>
                <a:cs typeface="Sakkal Majalla" panose="02000000000000000000" pitchFamily="2" charset="-78"/>
              </a:rPr>
              <a:t>مركزي  </a:t>
            </a:r>
            <a:r>
              <a:rPr lang="en-US" sz="2600" i="1" dirty="0">
                <a:latin typeface="Cambria Math" panose="02040503050406030204" pitchFamily="18" charset="0"/>
                <a:ea typeface="Cambria Math" panose="02040503050406030204" pitchFamily="18" charset="0"/>
                <a:cs typeface="Sakkal Majalla" panose="02000000000000000000" pitchFamily="2" charset="-78"/>
              </a:rPr>
              <a:t>Central load</a:t>
            </a:r>
            <a:r>
              <a:rPr lang="ar-EG" sz="2600" dirty="0">
                <a:latin typeface="Cambria Math" panose="02040503050406030204" pitchFamily="18" charset="0"/>
                <a:ea typeface="Cambria Math" panose="02040503050406030204" pitchFamily="18" charset="0"/>
                <a:cs typeface="Sakkal Majalla" panose="02000000000000000000" pitchFamily="2" charset="-78"/>
              </a:rPr>
              <a:t> يتصل بجلبة المنظم كما هو موضح بالشكل </a:t>
            </a:r>
            <a:r>
              <a:rPr lang="ar-EG" sz="2600" dirty="0" smtClean="0">
                <a:latin typeface="Cambria Math" panose="02040503050406030204" pitchFamily="18" charset="0"/>
                <a:ea typeface="Cambria Math" panose="02040503050406030204" pitchFamily="18" charset="0"/>
                <a:cs typeface="Sakkal Majalla" panose="02000000000000000000" pitchFamily="2" charset="-78"/>
              </a:rPr>
              <a:t>الجزء </a:t>
            </a:r>
            <a:r>
              <a:rPr lang="en-US" sz="2600" dirty="0">
                <a:latin typeface="Cambria Math" panose="02040503050406030204" pitchFamily="18" charset="0"/>
                <a:ea typeface="Cambria Math" panose="02040503050406030204" pitchFamily="18" charset="0"/>
                <a:cs typeface="Sakkal Majalla" panose="02000000000000000000" pitchFamily="2" charset="-78"/>
              </a:rPr>
              <a:t>(a)</a:t>
            </a:r>
            <a:r>
              <a:rPr lang="ar-EG" sz="2600" dirty="0">
                <a:latin typeface="Cambria Math" panose="02040503050406030204" pitchFamily="18" charset="0"/>
                <a:ea typeface="Cambria Math" panose="02040503050406030204" pitchFamily="18" charset="0"/>
                <a:cs typeface="Sakkal Majalla" panose="02000000000000000000" pitchFamily="2" charset="-78"/>
              </a:rPr>
              <a:t>. ومن الملاحظ أن إضافة الحمل سوف يؤدي إلى زيادة سرعة الدوران المطلوية لكي تتمكن الكرات من الإرتفاع لأي مستوي يتم تحديده ويتحرك الحمل لأعلى ولأسفل حول محور المغزل.</a:t>
            </a:r>
            <a:endParaRPr lang="en-US" sz="2600" dirty="0">
              <a:effectLst/>
              <a:latin typeface="Cambria Math" panose="02040503050406030204" pitchFamily="18" charset="0"/>
              <a:ea typeface="Cambria Math" panose="02040503050406030204" pitchFamily="18" charset="0"/>
              <a:cs typeface="Sakkal Majalla" panose="02000000000000000000" pitchFamily="2" charset="-78"/>
            </a:endParaRPr>
          </a:p>
        </p:txBody>
      </p:sp>
    </p:spTree>
    <p:extLst>
      <p:ext uri="{BB962C8B-B14F-4D97-AF65-F5344CB8AC3E}">
        <p14:creationId xmlns:p14="http://schemas.microsoft.com/office/powerpoint/2010/main" val="2358769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32656"/>
            <a:ext cx="7124328" cy="648072"/>
          </a:xfrm>
        </p:spPr>
        <p:txBody>
          <a:bodyPr>
            <a:no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تقدير البراح لمنظم بورتر</a:t>
            </a:r>
            <a:endPar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mc:AlternateContent xmlns:mc="http://schemas.openxmlformats.org/markup-compatibility/2006">
        <mc:Choice xmlns:a14="http://schemas.microsoft.com/office/drawing/2010/main" Requires="a14">
          <p:sp>
            <p:nvSpPr>
              <p:cNvPr id="3" name="Rectangle 2"/>
              <p:cNvSpPr/>
              <p:nvPr/>
            </p:nvSpPr>
            <p:spPr>
              <a:xfrm>
                <a:off x="1331640" y="1017314"/>
                <a:ext cx="7560840" cy="5000280"/>
              </a:xfrm>
              <a:prstGeom prst="rect">
                <a:avLst/>
              </a:prstGeom>
            </p:spPr>
            <p:txBody>
              <a:bodyPr wrap="square">
                <a:spAutoFit/>
              </a:bodyPr>
              <a:lstStyle/>
              <a:p>
                <a:pPr marL="342900" indent="-342900" algn="just">
                  <a:lnSpc>
                    <a:spcPct val="130000"/>
                  </a:lnSpc>
                  <a:buFont typeface="Wingdings" panose="05000000000000000000" pitchFamily="2" charset="2"/>
                  <a:buChar char="§"/>
                  <a:tabLst>
                    <a:tab pos="-635" algn="l"/>
                  </a:tabLst>
                </a:pPr>
                <a:r>
                  <a:rPr lang="ar-EG" sz="2400" dirty="0">
                    <a:latin typeface="Cambria Math" panose="02040503050406030204" pitchFamily="18" charset="0"/>
                    <a:ea typeface="Cambria Math" panose="02040503050406030204" pitchFamily="18" charset="0"/>
                    <a:cs typeface="Sakkal Majalla" panose="02000000000000000000" pitchFamily="2" charset="-78"/>
                  </a:rPr>
                  <a:t>من هندسة الشكل الجزء </a:t>
                </a:r>
                <a:r>
                  <a:rPr lang="en-US" sz="2400" dirty="0" smtClean="0">
                    <a:latin typeface="Cambria Math" panose="02040503050406030204" pitchFamily="18" charset="0"/>
                    <a:ea typeface="Cambria Math" panose="02040503050406030204" pitchFamily="18" charset="0"/>
                    <a:cs typeface="Sakkal Majalla" panose="02000000000000000000" pitchFamily="2" charset="-78"/>
                  </a:rPr>
                  <a:t> </a:t>
                </a:r>
                <a:r>
                  <a:rPr lang="en-US" sz="2000" dirty="0" smtClean="0">
                    <a:effectLst/>
                    <a:latin typeface="Cambria Math" panose="02040503050406030204" pitchFamily="18" charset="0"/>
                    <a:ea typeface="Cambria Math" panose="02040503050406030204" pitchFamily="18" charset="0"/>
                    <a:cs typeface="Sakkal Majalla" panose="02000000000000000000" pitchFamily="2" charset="-78"/>
                  </a:rPr>
                  <a:t>(</a:t>
                </a:r>
                <a:r>
                  <a:rPr lang="en-US" sz="2000" dirty="0">
                    <a:effectLst/>
                    <a:latin typeface="Cambria Math" panose="02040503050406030204" pitchFamily="18" charset="0"/>
                    <a:ea typeface="Cambria Math" panose="02040503050406030204" pitchFamily="18" charset="0"/>
                    <a:cs typeface="Sakkal Majalla" panose="02000000000000000000" pitchFamily="2" charset="-78"/>
                  </a:rPr>
                  <a:t>b)</a:t>
                </a:r>
                <a:r>
                  <a:rPr lang="en-US" sz="2400" dirty="0">
                    <a:effectLst/>
                    <a:latin typeface="Cambria Math" panose="02040503050406030204" pitchFamily="18" charset="0"/>
                    <a:ea typeface="Cambria Math" panose="02040503050406030204" pitchFamily="18" charset="0"/>
                    <a:cs typeface="Sakkal Majalla" panose="02000000000000000000" pitchFamily="2" charset="-78"/>
                  </a:rPr>
                  <a:t> </a:t>
                </a:r>
                <a:r>
                  <a:rPr lang="ar-EG" sz="2400" dirty="0">
                    <a:effectLst/>
                    <a:latin typeface="Cambria Math" panose="02040503050406030204" pitchFamily="18" charset="0"/>
                    <a:ea typeface="Cambria Math" panose="02040503050406030204" pitchFamily="18" charset="0"/>
                    <a:cs typeface="Sakkal Majalla" panose="02000000000000000000" pitchFamily="2" charset="-78"/>
                  </a:rPr>
                  <a:t>نلاحظ أن المنظم عند </a:t>
                </a:r>
                <a:r>
                  <a:rPr lang="ar-EG" sz="2400" dirty="0" smtClean="0">
                    <a:effectLst/>
                    <a:latin typeface="Cambria Math" panose="02040503050406030204" pitchFamily="18" charset="0"/>
                    <a:ea typeface="Cambria Math" panose="02040503050406030204" pitchFamily="18" charset="0"/>
                    <a:cs typeface="Sakkal Majalla" panose="02000000000000000000" pitchFamily="2" charset="-78"/>
                  </a:rPr>
                  <a:t>النقطة</a:t>
                </a:r>
                <a:r>
                  <a:rPr lang="en-US" sz="2000" dirty="0" smtClean="0">
                    <a:effectLst/>
                    <a:latin typeface="Cambria Math" panose="02040503050406030204" pitchFamily="18" charset="0"/>
                    <a:ea typeface="Cambria Math" panose="02040503050406030204" pitchFamily="18" charset="0"/>
                    <a:cs typeface="Sakkal Majalla" panose="02000000000000000000" pitchFamily="2" charset="-78"/>
                  </a:rPr>
                  <a:t>(D</a:t>
                </a:r>
                <a:r>
                  <a:rPr lang="en-US" sz="2000" dirty="0">
                    <a:effectLst/>
                    <a:latin typeface="Cambria Math" panose="02040503050406030204" pitchFamily="18" charset="0"/>
                    <a:ea typeface="Cambria Math" panose="02040503050406030204" pitchFamily="18" charset="0"/>
                    <a:cs typeface="Sakkal Majalla" panose="02000000000000000000" pitchFamily="2" charset="-78"/>
                  </a:rPr>
                  <a:t>)</a:t>
                </a:r>
                <a:r>
                  <a:rPr lang="en-US" sz="2400" dirty="0">
                    <a:effectLst/>
                    <a:latin typeface="Cambria Math" panose="02040503050406030204" pitchFamily="18" charset="0"/>
                    <a:ea typeface="Cambria Math" panose="02040503050406030204" pitchFamily="18" charset="0"/>
                    <a:cs typeface="Sakkal Majalla" panose="02000000000000000000" pitchFamily="2" charset="-78"/>
                  </a:rPr>
                  <a:t> </a:t>
                </a:r>
                <a:r>
                  <a:rPr lang="ar-EG" sz="2400" dirty="0" smtClean="0">
                    <a:effectLst/>
                    <a:latin typeface="Cambria Math" panose="02040503050406030204" pitchFamily="18" charset="0"/>
                    <a:ea typeface="Cambria Math" panose="02040503050406030204" pitchFamily="18" charset="0"/>
                    <a:cs typeface="Sakkal Majalla" panose="02000000000000000000" pitchFamily="2" charset="-78"/>
                  </a:rPr>
                  <a:t> يحدث </a:t>
                </a:r>
                <a:r>
                  <a:rPr lang="ar-EG" sz="2400" dirty="0">
                    <a:effectLst/>
                    <a:latin typeface="Cambria Math" panose="02040503050406030204" pitchFamily="18" charset="0"/>
                    <a:ea typeface="Cambria Math" panose="02040503050406030204" pitchFamily="18" charset="0"/>
                    <a:cs typeface="Sakkal Majalla" panose="02000000000000000000" pitchFamily="2" charset="-78"/>
                  </a:rPr>
                  <a:t>له إتزان كما يلي:</a:t>
                </a:r>
                <a:endParaRPr lang="en-US" sz="1600" dirty="0">
                  <a:effectLst/>
                  <a:latin typeface="Cambria Math" panose="02040503050406030204" pitchFamily="18" charset="0"/>
                  <a:ea typeface="Cambria Math" panose="02040503050406030204" pitchFamily="18" charset="0"/>
                  <a:cs typeface="Sakkal Majalla" panose="02000000000000000000" pitchFamily="2" charset="-78"/>
                </a:endParaRPr>
              </a:p>
              <a:p>
                <a:pPr marL="431800" algn="just">
                  <a:tabLst>
                    <a:tab pos="-635" algn="l"/>
                  </a:tabLst>
                </a:pPr>
                <a14:m>
                  <m:oMathPara xmlns:m="http://schemas.openxmlformats.org/officeDocument/2006/math">
                    <m:oMathParaPr>
                      <m:jc m:val="centerGroup"/>
                    </m:oMathParaPr>
                    <m:oMath xmlns:m="http://schemas.openxmlformats.org/officeDocument/2006/math">
                      <m:sSub>
                        <m:sSubPr>
                          <m:ctrlPr>
                            <a:rPr lang="en-US" sz="2400" i="1">
                              <a:effectLst/>
                              <a:latin typeface="Cambria Math" panose="02040503050406030204" pitchFamily="18" charset="0"/>
                              <a:ea typeface="Cambria Math" panose="02040503050406030204" pitchFamily="18" charset="0"/>
                              <a:cs typeface="Sakkal Majalla"/>
                            </a:rPr>
                          </m:ctrlPr>
                        </m:sSubPr>
                        <m:e>
                          <m:r>
                            <a:rPr lang="en-US" sz="2400" i="1">
                              <a:effectLst/>
                              <a:latin typeface="Cambria Math" panose="02040503050406030204" pitchFamily="18" charset="0"/>
                              <a:ea typeface="Cambria Math" panose="02040503050406030204" pitchFamily="18" charset="0"/>
                              <a:cs typeface="Sakkal Majalla"/>
                            </a:rPr>
                            <m:t>𝑇</m:t>
                          </m:r>
                        </m:e>
                        <m:sub>
                          <m:r>
                            <a:rPr lang="en-US" sz="2400" i="1">
                              <a:effectLst/>
                              <a:latin typeface="Cambria Math" panose="02040503050406030204" pitchFamily="18" charset="0"/>
                              <a:ea typeface="Cambria Math" panose="02040503050406030204" pitchFamily="18" charset="0"/>
                              <a:cs typeface="Sakkal Majalla"/>
                            </a:rPr>
                            <m:t>2</m:t>
                          </m:r>
                        </m:sub>
                      </m:sSub>
                      <m:func>
                        <m:funcPr>
                          <m:ctrlPr>
                            <a:rPr lang="en-US" sz="2400" i="1">
                              <a:effectLst/>
                              <a:latin typeface="Cambria Math" panose="02040503050406030204" pitchFamily="18" charset="0"/>
                              <a:ea typeface="Cambria Math" panose="02040503050406030204" pitchFamily="18" charset="0"/>
                              <a:cs typeface="Sakkal Majalla"/>
                            </a:rPr>
                          </m:ctrlPr>
                        </m:funcPr>
                        <m:fName>
                          <m:r>
                            <m:rPr>
                              <m:sty m:val="p"/>
                            </m:rPr>
                            <a:rPr lang="en-US" sz="2400">
                              <a:effectLst/>
                              <a:latin typeface="Cambria Math" panose="02040503050406030204" pitchFamily="18" charset="0"/>
                              <a:ea typeface="Cambria Math" panose="02040503050406030204" pitchFamily="18" charset="0"/>
                              <a:cs typeface="Sakkal Majalla"/>
                            </a:rPr>
                            <m:t>cos</m:t>
                          </m:r>
                        </m:fName>
                        <m:e>
                          <m:r>
                            <a:rPr lang="en-US" sz="2400" i="1">
                              <a:effectLst/>
                              <a:latin typeface="Cambria Math" panose="02040503050406030204" pitchFamily="18" charset="0"/>
                              <a:ea typeface="Cambria Math" panose="02040503050406030204" pitchFamily="18" charset="0"/>
                              <a:cs typeface="Sakkal Majalla"/>
                            </a:rPr>
                            <m:t>𝛽</m:t>
                          </m:r>
                        </m:e>
                      </m:func>
                      <m:r>
                        <a:rPr lang="en-US" sz="2400">
                          <a:effectLst/>
                          <a:latin typeface="Cambria Math" panose="02040503050406030204" pitchFamily="18" charset="0"/>
                          <a:ea typeface="Cambria Math" panose="02040503050406030204" pitchFamily="18" charset="0"/>
                          <a:cs typeface="Sakkal Majalla"/>
                        </a:rPr>
                        <m:t>=</m:t>
                      </m:r>
                      <m:d>
                        <m:dPr>
                          <m:ctrlPr>
                            <a:rPr lang="en-US" sz="2400" i="1">
                              <a:effectLst/>
                              <a:latin typeface="Cambria Math" panose="02040503050406030204" pitchFamily="18" charset="0"/>
                              <a:ea typeface="Cambria Math" panose="02040503050406030204" pitchFamily="18" charset="0"/>
                              <a:cs typeface="Sakkal Majalla"/>
                            </a:rPr>
                          </m:ctrlPr>
                        </m:dPr>
                        <m:e>
                          <m:f>
                            <m:fPr>
                              <m:ctrlPr>
                                <a:rPr lang="en-US" sz="2400" i="1">
                                  <a:effectLst/>
                                  <a:latin typeface="Cambria Math" panose="02040503050406030204" pitchFamily="18" charset="0"/>
                                  <a:ea typeface="Cambria Math" panose="02040503050406030204" pitchFamily="18" charset="0"/>
                                  <a:cs typeface="Sakkal Majalla"/>
                                </a:rPr>
                              </m:ctrlPr>
                            </m:fPr>
                            <m:num>
                              <m:r>
                                <a:rPr lang="en-US" sz="2400" i="1">
                                  <a:effectLst/>
                                  <a:latin typeface="Cambria Math" panose="02040503050406030204" pitchFamily="18" charset="0"/>
                                  <a:ea typeface="Cambria Math" panose="02040503050406030204" pitchFamily="18" charset="0"/>
                                  <a:cs typeface="Sakkal Majalla"/>
                                </a:rPr>
                                <m:t>𝑊</m:t>
                              </m:r>
                            </m:num>
                            <m:den>
                              <m:r>
                                <a:rPr lang="en-US" sz="2400" i="1">
                                  <a:effectLst/>
                                  <a:latin typeface="Cambria Math" panose="02040503050406030204" pitchFamily="18" charset="0"/>
                                  <a:ea typeface="Cambria Math" panose="02040503050406030204" pitchFamily="18" charset="0"/>
                                  <a:cs typeface="Sakkal Majalla"/>
                                </a:rPr>
                                <m:t>2</m:t>
                              </m:r>
                            </m:den>
                          </m:f>
                        </m:e>
                      </m:d>
                      <m:r>
                        <a:rPr lang="en-US" sz="2400" i="1">
                          <a:effectLst/>
                          <a:latin typeface="Cambria Math" panose="02040503050406030204" pitchFamily="18" charset="0"/>
                          <a:ea typeface="Cambria Math" panose="02040503050406030204" pitchFamily="18" charset="0"/>
                          <a:cs typeface="Sakkal Majalla"/>
                        </a:rPr>
                        <m:t>=</m:t>
                      </m:r>
                      <m:d>
                        <m:dPr>
                          <m:ctrlPr>
                            <a:rPr lang="en-US" sz="2400" i="1">
                              <a:effectLst/>
                              <a:latin typeface="Cambria Math" panose="02040503050406030204" pitchFamily="18" charset="0"/>
                              <a:ea typeface="Cambria Math" panose="02040503050406030204" pitchFamily="18" charset="0"/>
                              <a:cs typeface="Sakkal Majalla"/>
                            </a:rPr>
                          </m:ctrlPr>
                        </m:dPr>
                        <m:e>
                          <m:r>
                            <a:rPr lang="en-US" sz="2400" i="1">
                              <a:effectLst/>
                              <a:latin typeface="Cambria Math" panose="02040503050406030204" pitchFamily="18" charset="0"/>
                              <a:ea typeface="Cambria Math" panose="02040503050406030204" pitchFamily="18" charset="0"/>
                              <a:cs typeface="Sakkal Majalla"/>
                            </a:rPr>
                            <m:t>𝑀</m:t>
                          </m:r>
                          <m:r>
                            <a:rPr lang="en-US" sz="2400" i="1">
                              <a:effectLst/>
                              <a:latin typeface="Cambria Math" panose="02040503050406030204" pitchFamily="18" charset="0"/>
                              <a:ea typeface="Cambria Math" panose="02040503050406030204" pitchFamily="18" charset="0"/>
                              <a:cs typeface="Sakkal Majalla"/>
                            </a:rPr>
                            <m:t>×</m:t>
                          </m:r>
                          <m:f>
                            <m:fPr>
                              <m:ctrlPr>
                                <a:rPr lang="en-US" sz="2400" i="1">
                                  <a:effectLst/>
                                  <a:latin typeface="Cambria Math" panose="02040503050406030204" pitchFamily="18" charset="0"/>
                                  <a:ea typeface="Cambria Math" panose="02040503050406030204" pitchFamily="18" charset="0"/>
                                  <a:cs typeface="Sakkal Majalla"/>
                                </a:rPr>
                              </m:ctrlPr>
                            </m:fPr>
                            <m:num>
                              <m:r>
                                <a:rPr lang="en-US" sz="2400" i="1">
                                  <a:effectLst/>
                                  <a:latin typeface="Cambria Math" panose="02040503050406030204" pitchFamily="18" charset="0"/>
                                  <a:ea typeface="Cambria Math" panose="02040503050406030204" pitchFamily="18" charset="0"/>
                                  <a:cs typeface="Sakkal Majalla"/>
                                </a:rPr>
                                <m:t>𝑔</m:t>
                              </m:r>
                            </m:num>
                            <m:den>
                              <m:r>
                                <a:rPr lang="en-US" sz="2400" i="1">
                                  <a:effectLst/>
                                  <a:latin typeface="Cambria Math" panose="02040503050406030204" pitchFamily="18" charset="0"/>
                                  <a:ea typeface="Cambria Math" panose="02040503050406030204" pitchFamily="18" charset="0"/>
                                  <a:cs typeface="Sakkal Majalla"/>
                                </a:rPr>
                                <m:t>2</m:t>
                              </m:r>
                            </m:den>
                          </m:f>
                        </m:e>
                      </m:d>
                    </m:oMath>
                  </m:oMathPara>
                </a14:m>
                <a:endParaRPr lang="en-US" sz="1600" dirty="0">
                  <a:effectLst/>
                  <a:latin typeface="Cambria Math" panose="02040503050406030204" pitchFamily="18" charset="0"/>
                  <a:ea typeface="Cambria Math" panose="02040503050406030204" pitchFamily="18" charset="0"/>
                  <a:cs typeface="Sakkal Majalla" panose="02000000000000000000" pitchFamily="2" charset="-78"/>
                </a:endParaRPr>
              </a:p>
              <a:p>
                <a:pPr marL="431800" algn="just">
                  <a:tabLst>
                    <a:tab pos="-635" algn="l"/>
                  </a:tabLst>
                </a:pPr>
                <a14:m>
                  <m:oMathPara xmlns:m="http://schemas.openxmlformats.org/officeDocument/2006/math">
                    <m:oMathParaPr>
                      <m:jc m:val="centerGroup"/>
                    </m:oMathParaPr>
                    <m:oMath xmlns:m="http://schemas.openxmlformats.org/officeDocument/2006/math">
                      <m:sSub>
                        <m:sSubPr>
                          <m:ctrlPr>
                            <a:rPr lang="en-US" sz="2400" i="1">
                              <a:effectLst/>
                              <a:latin typeface="Cambria Math" panose="02040503050406030204" pitchFamily="18" charset="0"/>
                              <a:ea typeface="Cambria Math" panose="02040503050406030204" pitchFamily="18" charset="0"/>
                              <a:cs typeface="Sakkal Majalla"/>
                            </a:rPr>
                          </m:ctrlPr>
                        </m:sSubPr>
                        <m:e>
                          <m:r>
                            <a:rPr lang="en-US" sz="2400" i="1">
                              <a:effectLst/>
                              <a:latin typeface="Cambria Math" panose="02040503050406030204" pitchFamily="18" charset="0"/>
                              <a:ea typeface="Cambria Math" panose="02040503050406030204" pitchFamily="18" charset="0"/>
                              <a:cs typeface="Sakkal Majalla"/>
                            </a:rPr>
                            <m:t>∴</m:t>
                          </m:r>
                          <m:r>
                            <a:rPr lang="en-US" sz="2400" i="1">
                              <a:effectLst/>
                              <a:latin typeface="Cambria Math" panose="02040503050406030204" pitchFamily="18" charset="0"/>
                              <a:ea typeface="Cambria Math" panose="02040503050406030204" pitchFamily="18" charset="0"/>
                              <a:cs typeface="Sakkal Majalla"/>
                            </a:rPr>
                            <m:t>𝑇</m:t>
                          </m:r>
                        </m:e>
                        <m:sub>
                          <m:r>
                            <a:rPr lang="en-US" sz="2400" i="1">
                              <a:effectLst/>
                              <a:latin typeface="Cambria Math" panose="02040503050406030204" pitchFamily="18" charset="0"/>
                              <a:ea typeface="Cambria Math" panose="02040503050406030204" pitchFamily="18" charset="0"/>
                              <a:cs typeface="Sakkal Majalla"/>
                            </a:rPr>
                            <m:t>2</m:t>
                          </m:r>
                        </m:sub>
                      </m:sSub>
                      <m:r>
                        <a:rPr lang="en-US" sz="2400">
                          <a:effectLst/>
                          <a:latin typeface="Cambria Math" panose="02040503050406030204" pitchFamily="18" charset="0"/>
                          <a:ea typeface="Cambria Math" panose="02040503050406030204" pitchFamily="18" charset="0"/>
                          <a:cs typeface="Sakkal Majalla"/>
                        </a:rPr>
                        <m:t>=</m:t>
                      </m:r>
                      <m:f>
                        <m:fPr>
                          <m:ctrlPr>
                            <a:rPr lang="en-US" sz="2400" i="1">
                              <a:effectLst/>
                              <a:latin typeface="Cambria Math" panose="02040503050406030204" pitchFamily="18" charset="0"/>
                              <a:ea typeface="Cambria Math" panose="02040503050406030204" pitchFamily="18" charset="0"/>
                              <a:cs typeface="Sakkal Majalla"/>
                            </a:rPr>
                          </m:ctrlPr>
                        </m:fPr>
                        <m:num>
                          <m:r>
                            <a:rPr lang="en-US" sz="2400" i="1">
                              <a:effectLst/>
                              <a:latin typeface="Cambria Math" panose="02040503050406030204" pitchFamily="18" charset="0"/>
                              <a:ea typeface="Cambria Math" panose="02040503050406030204" pitchFamily="18" charset="0"/>
                              <a:cs typeface="Sakkal Majalla"/>
                            </a:rPr>
                            <m:t>𝑀</m:t>
                          </m:r>
                          <m:r>
                            <a:rPr lang="en-US" sz="2400" i="1">
                              <a:effectLst/>
                              <a:latin typeface="Cambria Math" panose="02040503050406030204" pitchFamily="18" charset="0"/>
                              <a:ea typeface="Cambria Math" panose="02040503050406030204" pitchFamily="18" charset="0"/>
                              <a:cs typeface="Sakkal Majalla"/>
                            </a:rPr>
                            <m:t>×</m:t>
                          </m:r>
                          <m:r>
                            <a:rPr lang="en-US" sz="2400" i="1">
                              <a:effectLst/>
                              <a:latin typeface="Cambria Math" panose="02040503050406030204" pitchFamily="18" charset="0"/>
                              <a:ea typeface="Cambria Math" panose="02040503050406030204" pitchFamily="18" charset="0"/>
                              <a:cs typeface="Sakkal Majalla"/>
                            </a:rPr>
                            <m:t>𝑔</m:t>
                          </m:r>
                        </m:num>
                        <m:den>
                          <m:r>
                            <a:rPr lang="en-US" sz="2400" i="1">
                              <a:effectLst/>
                              <a:latin typeface="Cambria Math" panose="02040503050406030204" pitchFamily="18" charset="0"/>
                              <a:ea typeface="Cambria Math" panose="02040503050406030204" pitchFamily="18" charset="0"/>
                              <a:cs typeface="Sakkal Majalla"/>
                            </a:rPr>
                            <m:t>2</m:t>
                          </m:r>
                          <m:r>
                            <a:rPr lang="en-US" sz="2400" i="1">
                              <a:effectLst/>
                              <a:latin typeface="Cambria Math" panose="02040503050406030204" pitchFamily="18" charset="0"/>
                              <a:ea typeface="Cambria Math" panose="02040503050406030204" pitchFamily="18" charset="0"/>
                              <a:cs typeface="Sakkal Majalla"/>
                            </a:rPr>
                            <m:t>×</m:t>
                          </m:r>
                          <m:func>
                            <m:funcPr>
                              <m:ctrlPr>
                                <a:rPr lang="en-US" sz="2400" i="1">
                                  <a:effectLst/>
                                  <a:latin typeface="Cambria Math" panose="02040503050406030204" pitchFamily="18" charset="0"/>
                                  <a:ea typeface="Cambria Math" panose="02040503050406030204" pitchFamily="18" charset="0"/>
                                  <a:cs typeface="Sakkal Majalla"/>
                                </a:rPr>
                              </m:ctrlPr>
                            </m:funcPr>
                            <m:fName>
                              <m:r>
                                <a:rPr lang="en-US" sz="2400" i="1">
                                  <a:effectLst/>
                                  <a:latin typeface="Cambria Math" panose="02040503050406030204" pitchFamily="18" charset="0"/>
                                  <a:ea typeface="Cambria Math" panose="02040503050406030204" pitchFamily="18" charset="0"/>
                                  <a:cs typeface="Sakkal Majalla"/>
                                </a:rPr>
                                <m:t>𝑐𝑜𝑠</m:t>
                              </m:r>
                            </m:fName>
                            <m:e>
                              <m:r>
                                <a:rPr lang="en-US" sz="2400" i="1">
                                  <a:effectLst/>
                                  <a:latin typeface="Cambria Math" panose="02040503050406030204" pitchFamily="18" charset="0"/>
                                  <a:ea typeface="Cambria Math" panose="02040503050406030204" pitchFamily="18" charset="0"/>
                                  <a:cs typeface="Sakkal Majalla"/>
                                </a:rPr>
                                <m:t>𝛽</m:t>
                              </m:r>
                            </m:e>
                          </m:func>
                        </m:den>
                      </m:f>
                      <m:r>
                        <a:rPr lang="en-US" sz="2400" i="1">
                          <a:effectLst/>
                          <a:latin typeface="Cambria Math" panose="02040503050406030204" pitchFamily="18" charset="0"/>
                          <a:ea typeface="Cambria Math" panose="02040503050406030204" pitchFamily="18" charset="0"/>
                          <a:cs typeface="Sakkal Majalla"/>
                        </a:rPr>
                        <m:t> …  (</m:t>
                      </m:r>
                      <m:r>
                        <a:rPr lang="en-US" sz="2400" i="1">
                          <a:effectLst/>
                          <a:latin typeface="Cambria Math" panose="02040503050406030204" pitchFamily="18" charset="0"/>
                          <a:ea typeface="Cambria Math" panose="02040503050406030204" pitchFamily="18" charset="0"/>
                          <a:cs typeface="Sakkal Majalla"/>
                        </a:rPr>
                        <m:t>𝑖</m:t>
                      </m:r>
                      <m:r>
                        <a:rPr lang="en-US" sz="2400" i="1">
                          <a:effectLst/>
                          <a:latin typeface="Cambria Math" panose="02040503050406030204" pitchFamily="18" charset="0"/>
                          <a:ea typeface="Cambria Math" panose="02040503050406030204" pitchFamily="18" charset="0"/>
                          <a:cs typeface="Sakkal Majalla"/>
                        </a:rPr>
                        <m:t>)</m:t>
                      </m:r>
                    </m:oMath>
                  </m:oMathPara>
                </a14:m>
                <a:endParaRPr lang="en-US" sz="1600" dirty="0" smtClean="0">
                  <a:effectLst/>
                  <a:latin typeface="Cambria Math" panose="02040503050406030204" pitchFamily="18" charset="0"/>
                  <a:ea typeface="Cambria Math" panose="02040503050406030204" pitchFamily="18" charset="0"/>
                  <a:cs typeface="Sakkal Majalla" panose="02000000000000000000" pitchFamily="2" charset="-78"/>
                </a:endParaRPr>
              </a:p>
              <a:p>
                <a:pPr marL="342900" indent="-342900" algn="just">
                  <a:lnSpc>
                    <a:spcPct val="130000"/>
                  </a:lnSpc>
                  <a:buFont typeface="Wingdings" panose="05000000000000000000" pitchFamily="2" charset="2"/>
                  <a:buChar char="§"/>
                  <a:tabLst>
                    <a:tab pos="-635" algn="l"/>
                  </a:tabLst>
                </a:pPr>
                <a:r>
                  <a:rPr lang="ar-EG" sz="2400" dirty="0">
                    <a:effectLst/>
                    <a:latin typeface="Cambria Math" panose="02040503050406030204" pitchFamily="18" charset="0"/>
                    <a:ea typeface="Cambria Math" panose="02040503050406030204" pitchFamily="18" charset="0"/>
                    <a:cs typeface="Sakkal Majalla" panose="02000000000000000000" pitchFamily="2" charset="-78"/>
                  </a:rPr>
                  <a:t>أما عند النقطة </a:t>
                </a:r>
                <a:r>
                  <a:rPr lang="en-US" sz="2000" dirty="0">
                    <a:effectLst/>
                    <a:latin typeface="Cambria Math" panose="02040503050406030204" pitchFamily="18" charset="0"/>
                    <a:ea typeface="Cambria Math" panose="02040503050406030204" pitchFamily="18" charset="0"/>
                    <a:cs typeface="Sakkal Majalla" panose="02000000000000000000" pitchFamily="2" charset="-78"/>
                  </a:rPr>
                  <a:t>(B)</a:t>
                </a:r>
                <a:r>
                  <a:rPr lang="en-US" sz="2400" dirty="0">
                    <a:effectLst/>
                    <a:latin typeface="Cambria Math" panose="02040503050406030204" pitchFamily="18" charset="0"/>
                    <a:ea typeface="Cambria Math" panose="02040503050406030204" pitchFamily="18" charset="0"/>
                    <a:cs typeface="Sakkal Majalla" panose="02000000000000000000" pitchFamily="2" charset="-78"/>
                  </a:rPr>
                  <a:t> </a:t>
                </a:r>
                <a:r>
                  <a:rPr lang="ar-EG" sz="2400" dirty="0">
                    <a:effectLst/>
                    <a:latin typeface="Cambria Math" panose="02040503050406030204" pitchFamily="18" charset="0"/>
                    <a:ea typeface="Cambria Math" panose="02040503050406030204" pitchFamily="18" charset="0"/>
                    <a:cs typeface="Sakkal Majalla" panose="02000000000000000000" pitchFamily="2" charset="-78"/>
                  </a:rPr>
                  <a:t>فإن المنظم يتزن تحت تأثير أربعة أنواع من القوى هي: قوة الطرد المركزي </a:t>
                </a:r>
                <a:r>
                  <a:rPr lang="en-US" sz="2000" dirty="0">
                    <a:effectLst/>
                    <a:latin typeface="Cambria Math" panose="02040503050406030204" pitchFamily="18" charset="0"/>
                    <a:ea typeface="Cambria Math" panose="02040503050406030204" pitchFamily="18" charset="0"/>
                    <a:cs typeface="Sakkal Majalla" panose="02000000000000000000" pitchFamily="2" charset="-78"/>
                  </a:rPr>
                  <a:t>(F</a:t>
                </a:r>
                <a:r>
                  <a:rPr lang="en-US" sz="2000" baseline="-25000" dirty="0">
                    <a:effectLst/>
                    <a:latin typeface="Cambria Math" panose="02040503050406030204" pitchFamily="18" charset="0"/>
                    <a:ea typeface="Cambria Math" panose="02040503050406030204" pitchFamily="18" charset="0"/>
                    <a:cs typeface="Sakkal Majalla" panose="02000000000000000000" pitchFamily="2" charset="-78"/>
                  </a:rPr>
                  <a:t>C</a:t>
                </a:r>
                <a:r>
                  <a:rPr lang="en-US" sz="2000" dirty="0">
                    <a:effectLst/>
                    <a:latin typeface="Cambria Math" panose="02040503050406030204" pitchFamily="18" charset="0"/>
                    <a:ea typeface="Cambria Math" panose="02040503050406030204" pitchFamily="18" charset="0"/>
                    <a:cs typeface="Sakkal Majalla" panose="02000000000000000000" pitchFamily="2" charset="-78"/>
                  </a:rPr>
                  <a:t>)</a:t>
                </a:r>
                <a:r>
                  <a:rPr lang="en-US" sz="2400" dirty="0">
                    <a:effectLst/>
                    <a:latin typeface="Cambria Math" panose="02040503050406030204" pitchFamily="18" charset="0"/>
                    <a:ea typeface="Cambria Math" panose="02040503050406030204" pitchFamily="18" charset="0"/>
                    <a:cs typeface="Sakkal Majalla" panose="02000000000000000000" pitchFamily="2" charset="-78"/>
                  </a:rPr>
                  <a:t> </a:t>
                </a:r>
                <a:r>
                  <a:rPr lang="ar-EG" sz="2400" dirty="0">
                    <a:effectLst/>
                    <a:latin typeface="Cambria Math" panose="02040503050406030204" pitchFamily="18" charset="0"/>
                    <a:ea typeface="Cambria Math" panose="02040503050406030204" pitchFamily="18" charset="0"/>
                    <a:cs typeface="Sakkal Majalla" panose="02000000000000000000" pitchFamily="2" charset="-78"/>
                  </a:rPr>
                  <a:t>- قوة الشد في الذراع </a:t>
                </a:r>
                <a:r>
                  <a:rPr lang="en-US" sz="2000" dirty="0">
                    <a:effectLst/>
                    <a:latin typeface="Cambria Math" panose="02040503050406030204" pitchFamily="18" charset="0"/>
                    <a:ea typeface="Cambria Math" panose="02040503050406030204" pitchFamily="18" charset="0"/>
                    <a:cs typeface="Sakkal Majalla" panose="02000000000000000000" pitchFamily="2" charset="-78"/>
                  </a:rPr>
                  <a:t>(T</a:t>
                </a:r>
                <a:r>
                  <a:rPr lang="en-US" sz="2000" baseline="-25000" dirty="0">
                    <a:effectLst/>
                    <a:latin typeface="Cambria Math" panose="02040503050406030204" pitchFamily="18" charset="0"/>
                    <a:ea typeface="Cambria Math" panose="02040503050406030204" pitchFamily="18" charset="0"/>
                    <a:cs typeface="Sakkal Majalla" panose="02000000000000000000" pitchFamily="2" charset="-78"/>
                  </a:rPr>
                  <a:t>1</a:t>
                </a:r>
                <a:r>
                  <a:rPr lang="en-US" sz="2000" dirty="0">
                    <a:effectLst/>
                    <a:latin typeface="Cambria Math" panose="02040503050406030204" pitchFamily="18" charset="0"/>
                    <a:ea typeface="Cambria Math" panose="02040503050406030204" pitchFamily="18" charset="0"/>
                    <a:cs typeface="Sakkal Majalla" panose="02000000000000000000" pitchFamily="2" charset="-78"/>
                  </a:rPr>
                  <a:t>)</a:t>
                </a:r>
                <a:r>
                  <a:rPr lang="en-US" sz="2400" dirty="0">
                    <a:effectLst/>
                    <a:latin typeface="Cambria Math" panose="02040503050406030204" pitchFamily="18" charset="0"/>
                    <a:ea typeface="Cambria Math" panose="02040503050406030204" pitchFamily="18" charset="0"/>
                    <a:cs typeface="Sakkal Majalla" panose="02000000000000000000" pitchFamily="2" charset="-78"/>
                  </a:rPr>
                  <a:t> </a:t>
                </a:r>
                <a:r>
                  <a:rPr lang="ar-EG" sz="2400" dirty="0">
                    <a:effectLst/>
                    <a:latin typeface="Cambria Math" panose="02040503050406030204" pitchFamily="18" charset="0"/>
                    <a:ea typeface="Cambria Math" panose="02040503050406030204" pitchFamily="18" charset="0"/>
                    <a:cs typeface="Sakkal Majalla" panose="02000000000000000000" pitchFamily="2" charset="-78"/>
                  </a:rPr>
                  <a:t>- قوة الشد في الوصلة </a:t>
                </a:r>
                <a:r>
                  <a:rPr lang="en-US" sz="2000" dirty="0">
                    <a:effectLst/>
                    <a:latin typeface="Cambria Math" panose="02040503050406030204" pitchFamily="18" charset="0"/>
                    <a:ea typeface="Cambria Math" panose="02040503050406030204" pitchFamily="18" charset="0"/>
                    <a:cs typeface="Sakkal Majalla" panose="02000000000000000000" pitchFamily="2" charset="-78"/>
                  </a:rPr>
                  <a:t>(T</a:t>
                </a:r>
                <a:r>
                  <a:rPr lang="en-US" sz="2000" baseline="-25000" dirty="0">
                    <a:effectLst/>
                    <a:latin typeface="Cambria Math" panose="02040503050406030204" pitchFamily="18" charset="0"/>
                    <a:ea typeface="Cambria Math" panose="02040503050406030204" pitchFamily="18" charset="0"/>
                    <a:cs typeface="Sakkal Majalla" panose="02000000000000000000" pitchFamily="2" charset="-78"/>
                  </a:rPr>
                  <a:t>2</a:t>
                </a:r>
                <a:r>
                  <a:rPr lang="en-US" sz="2000" dirty="0">
                    <a:effectLst/>
                    <a:latin typeface="Cambria Math" panose="02040503050406030204" pitchFamily="18" charset="0"/>
                    <a:ea typeface="Cambria Math" panose="02040503050406030204" pitchFamily="18" charset="0"/>
                    <a:cs typeface="Sakkal Majalla" panose="02000000000000000000" pitchFamily="2" charset="-78"/>
                  </a:rPr>
                  <a:t>)</a:t>
                </a:r>
                <a:r>
                  <a:rPr lang="ar-EG" sz="2400" dirty="0">
                    <a:effectLst/>
                    <a:latin typeface="Cambria Math" panose="02040503050406030204" pitchFamily="18" charset="0"/>
                    <a:ea typeface="Cambria Math" panose="02040503050406030204" pitchFamily="18" charset="0"/>
                    <a:cs typeface="Sakkal Majalla" panose="02000000000000000000" pitchFamily="2" charset="-78"/>
                  </a:rPr>
                  <a:t> - وزن الكرة </a:t>
                </a:r>
                <a:r>
                  <a:rPr lang="en-US" sz="2000" dirty="0">
                    <a:effectLst/>
                    <a:latin typeface="Cambria Math" panose="02040503050406030204" pitchFamily="18" charset="0"/>
                    <a:ea typeface="Cambria Math" panose="02040503050406030204" pitchFamily="18" charset="0"/>
                    <a:cs typeface="Sakkal Majalla" panose="02000000000000000000" pitchFamily="2" charset="-78"/>
                  </a:rPr>
                  <a:t>(w)</a:t>
                </a:r>
                <a:r>
                  <a:rPr lang="ar-EG" sz="2000" dirty="0">
                    <a:effectLst/>
                    <a:latin typeface="Cambria Math" panose="02040503050406030204" pitchFamily="18" charset="0"/>
                    <a:ea typeface="Cambria Math" panose="02040503050406030204" pitchFamily="18" charset="0"/>
                    <a:cs typeface="Sakkal Majalla" panose="02000000000000000000" pitchFamily="2" charset="-78"/>
                  </a:rPr>
                  <a:t>.</a:t>
                </a:r>
                <a:endParaRPr lang="en-US" sz="1600" dirty="0">
                  <a:effectLst/>
                  <a:latin typeface="Cambria Math" panose="02040503050406030204" pitchFamily="18" charset="0"/>
                  <a:ea typeface="Cambria Math" panose="02040503050406030204" pitchFamily="18" charset="0"/>
                  <a:cs typeface="Sakkal Majalla" panose="02000000000000000000" pitchFamily="2" charset="-78"/>
                </a:endParaRPr>
              </a:p>
              <a:p>
                <a:pPr marL="342900" indent="-342900" algn="just">
                  <a:lnSpc>
                    <a:spcPct val="130000"/>
                  </a:lnSpc>
                  <a:buFont typeface="Wingdings" panose="05000000000000000000" pitchFamily="2" charset="2"/>
                  <a:buChar char="§"/>
                  <a:tabLst>
                    <a:tab pos="-635" algn="l"/>
                  </a:tabLst>
                </a:pPr>
                <a:r>
                  <a:rPr lang="ar-EG" sz="2400" dirty="0">
                    <a:effectLst/>
                    <a:latin typeface="Cambria Math" panose="02040503050406030204" pitchFamily="18" charset="0"/>
                    <a:ea typeface="Cambria Math" panose="02040503050406030204" pitchFamily="18" charset="0"/>
                    <a:cs typeface="Sakkal Majalla" panose="02000000000000000000" pitchFamily="2" charset="-78"/>
                  </a:rPr>
                  <a:t>بتحليل القوى في الإتجاه الرأسي نحصل على:</a:t>
                </a:r>
                <a:endParaRPr lang="en-US" sz="1600" dirty="0">
                  <a:effectLst/>
                  <a:latin typeface="Cambria Math" panose="02040503050406030204" pitchFamily="18" charset="0"/>
                  <a:ea typeface="Cambria Math" panose="02040503050406030204" pitchFamily="18" charset="0"/>
                  <a:cs typeface="Sakkal Majalla" panose="02000000000000000000" pitchFamily="2" charset="-78"/>
                </a:endParaRPr>
              </a:p>
              <a:p>
                <a14:m>
                  <m:oMathPara xmlns:m="http://schemas.openxmlformats.org/officeDocument/2006/math">
                    <m:oMathParaPr>
                      <m:jc m:val="centerGroup"/>
                    </m:oMathParaPr>
                    <m:oMath xmlns:m="http://schemas.openxmlformats.org/officeDocument/2006/math">
                      <m:sSub>
                        <m:sSubPr>
                          <m:ctrlPr>
                            <a:rPr lang="en-US" sz="2000" i="1">
                              <a:effectLst/>
                              <a:latin typeface="Cambria Math"/>
                              <a:cs typeface="Sakkal Majalla"/>
                            </a:rPr>
                          </m:ctrlPr>
                        </m:sSubPr>
                        <m:e>
                          <m:r>
                            <a:rPr lang="en-US" sz="2000" i="1">
                              <a:effectLst/>
                              <a:latin typeface="Cambria Math"/>
                              <a:ea typeface="Calibri"/>
                              <a:cs typeface="Sakkal Majalla"/>
                            </a:rPr>
                            <m:t>𝑇</m:t>
                          </m:r>
                        </m:e>
                        <m:sub>
                          <m:r>
                            <a:rPr lang="en-US" sz="2000" i="1">
                              <a:effectLst/>
                              <a:latin typeface="Cambria Math"/>
                              <a:ea typeface="Calibri"/>
                              <a:cs typeface="Sakkal Majalla"/>
                            </a:rPr>
                            <m:t>2</m:t>
                          </m:r>
                        </m:sub>
                      </m:sSub>
                      <m:func>
                        <m:funcPr>
                          <m:ctrlPr>
                            <a:rPr lang="en-US" sz="2000" i="1">
                              <a:effectLst/>
                              <a:latin typeface="Cambria Math"/>
                              <a:cs typeface="Sakkal Majalla"/>
                            </a:rPr>
                          </m:ctrlPr>
                        </m:funcPr>
                        <m:fName>
                          <m:r>
                            <a:rPr lang="en-US" sz="2000" i="1">
                              <a:effectLst/>
                              <a:latin typeface="Cambria Math"/>
                              <a:ea typeface="Calibri"/>
                              <a:cs typeface="Sakkal Majalla"/>
                            </a:rPr>
                            <m:t>𝑐𝑜𝑠</m:t>
                          </m:r>
                        </m:fName>
                        <m:e>
                          <m:r>
                            <a:rPr lang="en-US" sz="2000" i="1">
                              <a:effectLst/>
                              <a:latin typeface="Cambria Math"/>
                              <a:ea typeface="Calibri"/>
                              <a:cs typeface="Sakkal Majalla"/>
                            </a:rPr>
                            <m:t>𝛼</m:t>
                          </m:r>
                        </m:e>
                      </m:func>
                      <m:r>
                        <a:rPr lang="en-US" sz="2000" i="1">
                          <a:effectLst/>
                          <a:latin typeface="Cambria Math"/>
                          <a:ea typeface="Calibri"/>
                          <a:cs typeface="Sakkal Majalla"/>
                        </a:rPr>
                        <m:t>=</m:t>
                      </m:r>
                      <m:sSub>
                        <m:sSubPr>
                          <m:ctrlPr>
                            <a:rPr lang="en-US" sz="2000" i="1">
                              <a:effectLst/>
                              <a:latin typeface="Cambria Math"/>
                              <a:cs typeface="Sakkal Majalla"/>
                            </a:rPr>
                          </m:ctrlPr>
                        </m:sSubPr>
                        <m:e>
                          <m:r>
                            <a:rPr lang="en-US" sz="2000" i="1">
                              <a:effectLst/>
                              <a:latin typeface="Cambria Math"/>
                              <a:ea typeface="Calibri"/>
                              <a:cs typeface="Sakkal Majalla"/>
                            </a:rPr>
                            <m:t>𝑇</m:t>
                          </m:r>
                        </m:e>
                        <m:sub>
                          <m:r>
                            <a:rPr lang="en-US" sz="2000" i="1">
                              <a:effectLst/>
                              <a:latin typeface="Cambria Math"/>
                              <a:ea typeface="Calibri"/>
                              <a:cs typeface="Sakkal Majalla"/>
                            </a:rPr>
                            <m:t>2</m:t>
                          </m:r>
                        </m:sub>
                      </m:sSub>
                      <m:func>
                        <m:funcPr>
                          <m:ctrlPr>
                            <a:rPr lang="en-US" sz="2000" i="1">
                              <a:effectLst/>
                              <a:latin typeface="Cambria Math"/>
                              <a:cs typeface="Sakkal Majalla"/>
                            </a:rPr>
                          </m:ctrlPr>
                        </m:funcPr>
                        <m:fName>
                          <m:r>
                            <a:rPr lang="en-US" sz="2000" i="1">
                              <a:effectLst/>
                              <a:latin typeface="Cambria Math"/>
                              <a:ea typeface="Calibri"/>
                              <a:cs typeface="Sakkal Majalla"/>
                            </a:rPr>
                            <m:t>𝑐𝑜𝑠</m:t>
                          </m:r>
                        </m:fName>
                        <m:e>
                          <m:r>
                            <a:rPr lang="en-US" sz="2000" i="1">
                              <a:effectLst/>
                              <a:latin typeface="Cambria Math"/>
                              <a:ea typeface="Calibri"/>
                              <a:cs typeface="Sakkal Majalla"/>
                            </a:rPr>
                            <m:t>𝛽</m:t>
                          </m:r>
                          <m:r>
                            <a:rPr lang="en-US" sz="2000" i="1">
                              <a:effectLst/>
                              <a:latin typeface="Cambria Math"/>
                              <a:ea typeface="Calibri"/>
                              <a:cs typeface="Sakkal Majalla"/>
                            </a:rPr>
                            <m:t>+</m:t>
                          </m:r>
                          <m:r>
                            <a:rPr lang="en-US" sz="2000" i="1">
                              <a:effectLst/>
                              <a:latin typeface="Cambria Math"/>
                              <a:ea typeface="Calibri"/>
                              <a:cs typeface="Sakkal Majalla"/>
                            </a:rPr>
                            <m:t>𝑤</m:t>
                          </m:r>
                          <m:r>
                            <a:rPr lang="en-US" sz="2000" i="1">
                              <a:effectLst/>
                              <a:latin typeface="Cambria Math"/>
                              <a:ea typeface="Calibri"/>
                              <a:cs typeface="Sakkal Majalla"/>
                            </a:rPr>
                            <m:t>=</m:t>
                          </m:r>
                          <m:f>
                            <m:fPr>
                              <m:ctrlPr>
                                <a:rPr lang="en-US" sz="2000" i="1">
                                  <a:effectLst/>
                                  <a:latin typeface="Cambria Math"/>
                                  <a:cs typeface="Sakkal Majalla"/>
                                </a:rPr>
                              </m:ctrlPr>
                            </m:fPr>
                            <m:num>
                              <m:r>
                                <a:rPr lang="en-US" sz="2000" i="1">
                                  <a:effectLst/>
                                  <a:latin typeface="Cambria Math"/>
                                  <a:ea typeface="Calibri"/>
                                  <a:cs typeface="Sakkal Majalla"/>
                                </a:rPr>
                                <m:t>𝑀</m:t>
                              </m:r>
                              <m:r>
                                <a:rPr lang="en-US" sz="2000" i="1">
                                  <a:effectLst/>
                                  <a:latin typeface="Cambria Math"/>
                                  <a:ea typeface="Calibri"/>
                                  <a:cs typeface="Sakkal Majalla"/>
                                </a:rPr>
                                <m:t>×</m:t>
                              </m:r>
                              <m:r>
                                <a:rPr lang="en-US" sz="2000" i="1">
                                  <a:effectLst/>
                                  <a:latin typeface="Cambria Math"/>
                                  <a:ea typeface="Calibri"/>
                                  <a:cs typeface="Sakkal Majalla"/>
                                </a:rPr>
                                <m:t>𝑔</m:t>
                              </m:r>
                            </m:num>
                            <m:den>
                              <m:r>
                                <a:rPr lang="en-US" sz="2000" i="1">
                                  <a:effectLst/>
                                  <a:latin typeface="Cambria Math"/>
                                  <a:ea typeface="Calibri"/>
                                  <a:cs typeface="Sakkal Majalla"/>
                                </a:rPr>
                                <m:t>2</m:t>
                              </m:r>
                            </m:den>
                          </m:f>
                          <m:r>
                            <a:rPr lang="en-US" sz="2000" i="1">
                              <a:effectLst/>
                              <a:latin typeface="Cambria Math"/>
                              <a:ea typeface="Calibri"/>
                              <a:cs typeface="Sakkal Majalla"/>
                            </a:rPr>
                            <m:t>+</m:t>
                          </m:r>
                          <m:d>
                            <m:dPr>
                              <m:ctrlPr>
                                <a:rPr lang="en-US" sz="2000" i="1">
                                  <a:effectLst/>
                                  <a:latin typeface="Cambria Math"/>
                                  <a:cs typeface="Sakkal Majalla"/>
                                </a:rPr>
                              </m:ctrlPr>
                            </m:dPr>
                            <m:e>
                              <m:r>
                                <a:rPr lang="en-US" sz="2000" i="1">
                                  <a:effectLst/>
                                  <a:latin typeface="Cambria Math"/>
                                  <a:ea typeface="Calibri"/>
                                  <a:cs typeface="Sakkal Majalla"/>
                                </a:rPr>
                                <m:t>𝑚</m:t>
                              </m:r>
                              <m:r>
                                <a:rPr lang="en-US" sz="2000" i="1">
                                  <a:effectLst/>
                                  <a:latin typeface="Cambria Math"/>
                                  <a:ea typeface="Calibri"/>
                                  <a:cs typeface="Sakkal Majalla"/>
                                </a:rPr>
                                <m:t>×</m:t>
                              </m:r>
                              <m:r>
                                <a:rPr lang="en-US" sz="2000" i="1">
                                  <a:effectLst/>
                                  <a:latin typeface="Cambria Math"/>
                                  <a:ea typeface="Calibri"/>
                                  <a:cs typeface="Sakkal Majalla"/>
                                </a:rPr>
                                <m:t>𝑔</m:t>
                              </m:r>
                            </m:e>
                          </m:d>
                          <m:r>
                            <a:rPr lang="en-US" sz="2000" i="1">
                              <a:effectLst/>
                              <a:latin typeface="Cambria Math"/>
                              <a:ea typeface="Calibri"/>
                              <a:cs typeface="Sakkal Majalla"/>
                            </a:rPr>
                            <m:t> …   (</m:t>
                          </m:r>
                          <m:r>
                            <a:rPr lang="en-US" sz="2000" i="1">
                              <a:effectLst/>
                              <a:latin typeface="Cambria Math"/>
                              <a:ea typeface="Calibri"/>
                              <a:cs typeface="Sakkal Majalla"/>
                            </a:rPr>
                            <m:t>𝑖𝑖</m:t>
                          </m:r>
                          <m:r>
                            <a:rPr lang="en-US" sz="2000" i="1">
                              <a:effectLst/>
                              <a:latin typeface="Cambria Math"/>
                              <a:ea typeface="Calibri"/>
                              <a:cs typeface="Sakkal Majalla"/>
                            </a:rPr>
                            <m:t>)</m:t>
                          </m:r>
                        </m:e>
                      </m:func>
                    </m:oMath>
                  </m:oMathPara>
                </a14:m>
                <a:endParaRPr lang="ar-EG" dirty="0"/>
              </a:p>
            </p:txBody>
          </p:sp>
        </mc:Choice>
        <mc:Fallback>
          <p:sp>
            <p:nvSpPr>
              <p:cNvPr id="3" name="Rectangle 2"/>
              <p:cNvSpPr>
                <a:spLocks noRot="1" noChangeAspect="1" noMove="1" noResize="1" noEditPoints="1" noAdjustHandles="1" noChangeArrowheads="1" noChangeShapeType="1" noTextEdit="1"/>
              </p:cNvSpPr>
              <p:nvPr/>
            </p:nvSpPr>
            <p:spPr>
              <a:xfrm>
                <a:off x="1331640" y="1017314"/>
                <a:ext cx="7560840" cy="5000280"/>
              </a:xfrm>
              <a:prstGeom prst="rect">
                <a:avLst/>
              </a:prstGeom>
              <a:blipFill rotWithShape="1">
                <a:blip r:embed="rId2"/>
                <a:stretch>
                  <a:fillRect l="-2176" r="-1128"/>
                </a:stretch>
              </a:blipFill>
            </p:spPr>
            <p:txBody>
              <a:bodyPr/>
              <a:lstStyle/>
              <a:p>
                <a:r>
                  <a:rPr lang="ar-EG">
                    <a:noFill/>
                  </a:rPr>
                  <a:t> </a:t>
                </a:r>
              </a:p>
            </p:txBody>
          </p:sp>
        </mc:Fallback>
      </mc:AlternateContent>
    </p:spTree>
    <p:extLst>
      <p:ext uri="{BB962C8B-B14F-4D97-AF65-F5344CB8AC3E}">
        <p14:creationId xmlns:p14="http://schemas.microsoft.com/office/powerpoint/2010/main" val="109156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32656"/>
            <a:ext cx="7124328" cy="648072"/>
          </a:xfrm>
        </p:spPr>
        <p:txBody>
          <a:bodyPr>
            <a:no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تقدير البراح لمنظم بورتر</a:t>
            </a:r>
            <a:endPar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mc:AlternateContent xmlns:mc="http://schemas.openxmlformats.org/markup-compatibility/2006">
        <mc:Choice xmlns:a14="http://schemas.microsoft.com/office/drawing/2010/main" Requires="a14">
          <p:sp>
            <p:nvSpPr>
              <p:cNvPr id="4" name="Rectangle 3"/>
              <p:cNvSpPr/>
              <p:nvPr/>
            </p:nvSpPr>
            <p:spPr>
              <a:xfrm>
                <a:off x="1115616" y="980728"/>
                <a:ext cx="7848872" cy="5647443"/>
              </a:xfrm>
              <a:prstGeom prst="rect">
                <a:avLst/>
              </a:prstGeom>
            </p:spPr>
            <p:txBody>
              <a:bodyPr wrap="square">
                <a:spAutoFit/>
              </a:bodyPr>
              <a:lstStyle/>
              <a:p>
                <a:pPr marL="342900" indent="-342900" algn="just">
                  <a:buFont typeface="Wingdings" panose="05000000000000000000" pitchFamily="2" charset="2"/>
                  <a:buChar char="§"/>
                  <a:tabLst>
                    <a:tab pos="-635" algn="l"/>
                  </a:tabLst>
                </a:pPr>
                <a:r>
                  <a:rPr lang="ar-EG" sz="2400" dirty="0" smtClean="0">
                    <a:latin typeface="Cambria Math"/>
                    <a:ea typeface="Calibri"/>
                    <a:cs typeface="Sakkal Majalla"/>
                  </a:rPr>
                  <a:t>بتحليل القوى ف الإتجاه الأفقي نحصل على:</a:t>
                </a:r>
                <a:endParaRPr lang="en-US" sz="1600" dirty="0">
                  <a:effectLst/>
                  <a:latin typeface="Calibri"/>
                  <a:ea typeface="Calibri"/>
                  <a:cs typeface="Arial"/>
                </a:endParaRPr>
              </a:p>
              <a:p>
                <a:pPr algn="just">
                  <a:tabLst>
                    <a:tab pos="-635" algn="l"/>
                  </a:tabLst>
                </a:pPr>
                <a14:m>
                  <m:oMathPara xmlns:m="http://schemas.openxmlformats.org/officeDocument/2006/math">
                    <m:oMathParaPr>
                      <m:jc m:val="centerGroup"/>
                    </m:oMathParaPr>
                    <m:oMath xmlns:m="http://schemas.openxmlformats.org/officeDocument/2006/math">
                      <m:sSub>
                        <m:sSubPr>
                          <m:ctrlPr>
                            <a:rPr lang="en-US" sz="2400" i="1">
                              <a:effectLst/>
                              <a:latin typeface="Cambria Math"/>
                              <a:ea typeface="Calibri"/>
                              <a:cs typeface="Sakkal Majalla"/>
                            </a:rPr>
                          </m:ctrlPr>
                        </m:sSubPr>
                        <m:e>
                          <m:r>
                            <a:rPr lang="en-US" sz="2400" i="1">
                              <a:effectLst/>
                              <a:latin typeface="Cambria Math"/>
                              <a:ea typeface="Calibri"/>
                              <a:cs typeface="Sakkal Majalla"/>
                            </a:rPr>
                            <m:t>𝑇</m:t>
                          </m:r>
                        </m:e>
                        <m:sub>
                          <m:r>
                            <a:rPr lang="en-US" sz="2400" i="1">
                              <a:effectLst/>
                              <a:latin typeface="Cambria Math"/>
                              <a:ea typeface="Calibri"/>
                              <a:cs typeface="Sakkal Majalla"/>
                            </a:rPr>
                            <m:t>1</m:t>
                          </m:r>
                        </m:sub>
                      </m:sSub>
                      <m:func>
                        <m:funcPr>
                          <m:ctrlPr>
                            <a:rPr lang="en-US" sz="2400" i="1">
                              <a:effectLst/>
                              <a:latin typeface="Cambria Math"/>
                              <a:ea typeface="Calibri"/>
                              <a:cs typeface="Sakkal Majalla"/>
                            </a:rPr>
                          </m:ctrlPr>
                        </m:funcPr>
                        <m:fName>
                          <m:r>
                            <a:rPr lang="en-US" sz="2400" i="1">
                              <a:effectLst/>
                              <a:latin typeface="Cambria Math"/>
                              <a:ea typeface="Calibri"/>
                              <a:cs typeface="Sakkal Majalla"/>
                            </a:rPr>
                            <m:t>𝑠𝑖𝑛</m:t>
                          </m:r>
                        </m:fName>
                        <m:e>
                          <m:r>
                            <a:rPr lang="en-US" sz="2400" i="1">
                              <a:effectLst/>
                              <a:latin typeface="Cambria Math"/>
                              <a:ea typeface="Calibri"/>
                              <a:cs typeface="Sakkal Majalla"/>
                            </a:rPr>
                            <m:t>𝛼</m:t>
                          </m:r>
                        </m:e>
                      </m:func>
                      <m:r>
                        <a:rPr lang="en-US" sz="2400" i="1">
                          <a:effectLst/>
                          <a:latin typeface="Cambria Math"/>
                          <a:ea typeface="Calibri"/>
                          <a:cs typeface="Sakkal Majalla"/>
                        </a:rPr>
                        <m:t>+</m:t>
                      </m:r>
                      <m:sSub>
                        <m:sSubPr>
                          <m:ctrlPr>
                            <a:rPr lang="en-US" sz="2400" i="1">
                              <a:effectLst/>
                              <a:latin typeface="Cambria Math"/>
                              <a:ea typeface="Calibri"/>
                              <a:cs typeface="Sakkal Majalla"/>
                            </a:rPr>
                          </m:ctrlPr>
                        </m:sSubPr>
                        <m:e>
                          <m:r>
                            <a:rPr lang="en-US" sz="2400" i="1">
                              <a:effectLst/>
                              <a:latin typeface="Cambria Math"/>
                              <a:ea typeface="Calibri"/>
                              <a:cs typeface="Sakkal Majalla"/>
                            </a:rPr>
                            <m:t>𝑇</m:t>
                          </m:r>
                        </m:e>
                        <m:sub>
                          <m:r>
                            <a:rPr lang="en-US" sz="2400" i="1">
                              <a:effectLst/>
                              <a:latin typeface="Cambria Math"/>
                              <a:ea typeface="Calibri"/>
                              <a:cs typeface="Sakkal Majalla"/>
                            </a:rPr>
                            <m:t>1</m:t>
                          </m:r>
                        </m:sub>
                      </m:sSub>
                      <m:func>
                        <m:funcPr>
                          <m:ctrlPr>
                            <a:rPr lang="en-US" sz="2400" i="1">
                              <a:effectLst/>
                              <a:latin typeface="Cambria Math"/>
                              <a:ea typeface="Calibri"/>
                              <a:cs typeface="Sakkal Majalla"/>
                            </a:rPr>
                          </m:ctrlPr>
                        </m:funcPr>
                        <m:fName>
                          <m:r>
                            <a:rPr lang="en-US" sz="2400" i="1">
                              <a:effectLst/>
                              <a:latin typeface="Cambria Math"/>
                              <a:ea typeface="Calibri"/>
                              <a:cs typeface="Sakkal Majalla"/>
                            </a:rPr>
                            <m:t>𝑠𝑖𝑛</m:t>
                          </m:r>
                        </m:fName>
                        <m:e>
                          <m:r>
                            <a:rPr lang="en-US" sz="2400" i="1">
                              <a:effectLst/>
                              <a:latin typeface="Cambria Math"/>
                              <a:ea typeface="Calibri"/>
                              <a:cs typeface="Sakkal Majalla"/>
                            </a:rPr>
                            <m:t>𝛽</m:t>
                          </m:r>
                          <m:r>
                            <a:rPr lang="en-US" sz="2400" i="1">
                              <a:effectLst/>
                              <a:latin typeface="Cambria Math"/>
                              <a:ea typeface="Calibri"/>
                              <a:cs typeface="Sakkal Majalla"/>
                            </a:rPr>
                            <m:t>=</m:t>
                          </m:r>
                          <m:sSub>
                            <m:sSubPr>
                              <m:ctrlPr>
                                <a:rPr lang="en-US" sz="2400" i="1">
                                  <a:effectLst/>
                                  <a:latin typeface="Cambria Math"/>
                                  <a:ea typeface="Calibri"/>
                                  <a:cs typeface="Sakkal Majalla"/>
                                </a:rPr>
                              </m:ctrlPr>
                            </m:sSubPr>
                            <m:e>
                              <m:r>
                                <a:rPr lang="en-US" sz="2400" i="1">
                                  <a:effectLst/>
                                  <a:latin typeface="Cambria Math"/>
                                  <a:ea typeface="Calibri"/>
                                  <a:cs typeface="Sakkal Majalla"/>
                                </a:rPr>
                                <m:t>𝐹</m:t>
                              </m:r>
                            </m:e>
                            <m:sub>
                              <m:r>
                                <a:rPr lang="en-US" sz="2400" i="1">
                                  <a:effectLst/>
                                  <a:latin typeface="Cambria Math"/>
                                  <a:ea typeface="Calibri"/>
                                  <a:cs typeface="Sakkal Majalla"/>
                                </a:rPr>
                                <m:t>𝐶</m:t>
                              </m:r>
                              <m:r>
                                <a:rPr lang="en-US" sz="2400" i="1">
                                  <a:effectLst/>
                                  <a:latin typeface="Cambria Math"/>
                                  <a:ea typeface="Calibri"/>
                                  <a:cs typeface="Sakkal Majalla"/>
                                </a:rPr>
                                <m:t> </m:t>
                              </m:r>
                            </m:sub>
                          </m:sSub>
                        </m:e>
                      </m:func>
                    </m:oMath>
                  </m:oMathPara>
                </a14:m>
                <a:endParaRPr lang="en-US" sz="1600" dirty="0">
                  <a:effectLst/>
                  <a:latin typeface="Calibri"/>
                  <a:ea typeface="Calibri"/>
                  <a:cs typeface="Arial"/>
                </a:endParaRPr>
              </a:p>
              <a:p>
                <a:pPr algn="just">
                  <a:tabLst>
                    <a:tab pos="-635" algn="l"/>
                  </a:tabLst>
                </a:pPr>
                <a14:m>
                  <m:oMathPara xmlns:m="http://schemas.openxmlformats.org/officeDocument/2006/math">
                    <m:oMathParaPr>
                      <m:jc m:val="centerGroup"/>
                    </m:oMathParaPr>
                    <m:oMath xmlns:m="http://schemas.openxmlformats.org/officeDocument/2006/math">
                      <m:sSub>
                        <m:sSubPr>
                          <m:ctrlPr>
                            <a:rPr lang="en-US" sz="2400" i="1">
                              <a:effectLst/>
                              <a:latin typeface="Cambria Math"/>
                              <a:ea typeface="Calibri"/>
                              <a:cs typeface="Sakkal Majalla"/>
                            </a:rPr>
                          </m:ctrlPr>
                        </m:sSubPr>
                        <m:e>
                          <m:r>
                            <a:rPr lang="en-US" sz="2400" i="1">
                              <a:effectLst/>
                              <a:latin typeface="Cambria Math"/>
                              <a:ea typeface="Calibri"/>
                              <a:cs typeface="Sakkal Majalla"/>
                            </a:rPr>
                            <m:t>𝑇</m:t>
                          </m:r>
                        </m:e>
                        <m:sub>
                          <m:r>
                            <a:rPr lang="en-US" sz="2400" i="1">
                              <a:effectLst/>
                              <a:latin typeface="Cambria Math"/>
                              <a:ea typeface="Calibri"/>
                              <a:cs typeface="Sakkal Majalla"/>
                            </a:rPr>
                            <m:t>1</m:t>
                          </m:r>
                        </m:sub>
                      </m:sSub>
                      <m:func>
                        <m:funcPr>
                          <m:ctrlPr>
                            <a:rPr lang="en-US" sz="2400" i="1">
                              <a:effectLst/>
                              <a:latin typeface="Cambria Math"/>
                              <a:ea typeface="Calibri"/>
                              <a:cs typeface="Sakkal Majalla"/>
                            </a:rPr>
                          </m:ctrlPr>
                        </m:funcPr>
                        <m:fName>
                          <m:r>
                            <a:rPr lang="en-US" sz="2400" i="1">
                              <a:effectLst/>
                              <a:latin typeface="Cambria Math"/>
                              <a:ea typeface="Calibri"/>
                              <a:cs typeface="Sakkal Majalla"/>
                            </a:rPr>
                            <m:t>𝑠𝑖𝑛</m:t>
                          </m:r>
                        </m:fName>
                        <m:e>
                          <m:r>
                            <a:rPr lang="en-US" sz="2400" i="1">
                              <a:effectLst/>
                              <a:latin typeface="Cambria Math"/>
                              <a:ea typeface="Calibri"/>
                              <a:cs typeface="Sakkal Majalla"/>
                            </a:rPr>
                            <m:t>𝛼</m:t>
                          </m:r>
                        </m:e>
                      </m:func>
                      <m:r>
                        <a:rPr lang="en-US" sz="2400" i="1">
                          <a:effectLst/>
                          <a:latin typeface="Cambria Math"/>
                          <a:ea typeface="Calibri"/>
                          <a:cs typeface="Sakkal Majalla"/>
                        </a:rPr>
                        <m:t>=</m:t>
                      </m:r>
                      <m:sSub>
                        <m:sSubPr>
                          <m:ctrlPr>
                            <a:rPr lang="en-US" sz="2400" i="1">
                              <a:effectLst/>
                              <a:latin typeface="Cambria Math"/>
                              <a:ea typeface="Calibri"/>
                              <a:cs typeface="Sakkal Majalla"/>
                            </a:rPr>
                          </m:ctrlPr>
                        </m:sSubPr>
                        <m:e>
                          <m:r>
                            <a:rPr lang="en-US" sz="2400" i="1">
                              <a:effectLst/>
                              <a:latin typeface="Cambria Math"/>
                              <a:ea typeface="Calibri"/>
                              <a:cs typeface="Sakkal Majalla"/>
                            </a:rPr>
                            <m:t>𝑇</m:t>
                          </m:r>
                        </m:e>
                        <m:sub>
                          <m:r>
                            <a:rPr lang="en-US" sz="2400" i="1">
                              <a:effectLst/>
                              <a:latin typeface="Cambria Math"/>
                              <a:ea typeface="Calibri"/>
                              <a:cs typeface="Sakkal Majalla"/>
                            </a:rPr>
                            <m:t>1</m:t>
                          </m:r>
                        </m:sub>
                      </m:sSub>
                      <m:func>
                        <m:funcPr>
                          <m:ctrlPr>
                            <a:rPr lang="en-US" sz="2400" i="1">
                              <a:effectLst/>
                              <a:latin typeface="Cambria Math"/>
                              <a:ea typeface="Calibri"/>
                              <a:cs typeface="Sakkal Majalla"/>
                            </a:rPr>
                          </m:ctrlPr>
                        </m:funcPr>
                        <m:fName>
                          <m:r>
                            <a:rPr lang="en-US" sz="2400" i="1">
                              <a:effectLst/>
                              <a:latin typeface="Cambria Math"/>
                              <a:ea typeface="Calibri"/>
                              <a:cs typeface="Sakkal Majalla"/>
                            </a:rPr>
                            <m:t>𝑠𝑖𝑛</m:t>
                          </m:r>
                        </m:fName>
                        <m:e>
                          <m:r>
                            <a:rPr lang="en-US" sz="2400" i="1">
                              <a:effectLst/>
                              <a:latin typeface="Cambria Math"/>
                              <a:ea typeface="Calibri"/>
                              <a:cs typeface="Sakkal Majalla"/>
                            </a:rPr>
                            <m:t>𝛽</m:t>
                          </m:r>
                          <m:r>
                            <a:rPr lang="en-US" sz="2400" i="1">
                              <a:effectLst/>
                              <a:latin typeface="Cambria Math"/>
                              <a:ea typeface="Calibri"/>
                              <a:cs typeface="Sakkal Majalla"/>
                            </a:rPr>
                            <m:t>=</m:t>
                          </m:r>
                          <m:sSub>
                            <m:sSubPr>
                              <m:ctrlPr>
                                <a:rPr lang="en-US" sz="2400" i="1">
                                  <a:effectLst/>
                                  <a:latin typeface="Cambria Math"/>
                                  <a:ea typeface="Calibri"/>
                                  <a:cs typeface="Sakkal Majalla"/>
                                </a:rPr>
                              </m:ctrlPr>
                            </m:sSubPr>
                            <m:e>
                              <m:r>
                                <a:rPr lang="en-US" sz="2400" i="1">
                                  <a:effectLst/>
                                  <a:latin typeface="Cambria Math"/>
                                  <a:ea typeface="Calibri"/>
                                  <a:cs typeface="Sakkal Majalla"/>
                                </a:rPr>
                                <m:t>𝐹</m:t>
                              </m:r>
                            </m:e>
                            <m:sub>
                              <m:r>
                                <a:rPr lang="en-US" sz="2400" i="1">
                                  <a:effectLst/>
                                  <a:latin typeface="Cambria Math"/>
                                  <a:ea typeface="Calibri"/>
                                  <a:cs typeface="Sakkal Majalla"/>
                                </a:rPr>
                                <m:t>𝐶</m:t>
                              </m:r>
                              <m:r>
                                <a:rPr lang="en-US" sz="2400" i="1">
                                  <a:effectLst/>
                                  <a:latin typeface="Cambria Math"/>
                                  <a:ea typeface="Calibri"/>
                                  <a:cs typeface="Sakkal Majalla"/>
                                </a:rPr>
                                <m:t> </m:t>
                              </m:r>
                            </m:sub>
                          </m:sSub>
                          <m:r>
                            <a:rPr lang="en-US" sz="2400" i="1">
                              <a:effectLst/>
                              <a:latin typeface="Cambria Math"/>
                              <a:ea typeface="Calibri"/>
                              <a:cs typeface="Sakkal Majalla"/>
                            </a:rPr>
                            <m:t>−</m:t>
                          </m:r>
                          <m:f>
                            <m:fPr>
                              <m:ctrlPr>
                                <a:rPr lang="en-US" sz="2400" i="1">
                                  <a:effectLst/>
                                  <a:latin typeface="Cambria Math"/>
                                  <a:ea typeface="Calibri"/>
                                  <a:cs typeface="Sakkal Majalla"/>
                                </a:rPr>
                              </m:ctrlPr>
                            </m:fPr>
                            <m:num>
                              <m:r>
                                <a:rPr lang="en-US" sz="2400" i="1">
                                  <a:effectLst/>
                                  <a:latin typeface="Cambria Math"/>
                                  <a:ea typeface="Calibri"/>
                                  <a:cs typeface="Sakkal Majalla"/>
                                </a:rPr>
                                <m:t>𝑀</m:t>
                              </m:r>
                              <m:r>
                                <a:rPr lang="en-US" sz="2400" i="1">
                                  <a:effectLst/>
                                  <a:latin typeface="Cambria Math"/>
                                  <a:ea typeface="Calibri"/>
                                  <a:cs typeface="Sakkal Majalla"/>
                                </a:rPr>
                                <m:t>×</m:t>
                              </m:r>
                              <m:r>
                                <a:rPr lang="en-US" sz="2400" i="1">
                                  <a:effectLst/>
                                  <a:latin typeface="Cambria Math"/>
                                  <a:ea typeface="Calibri"/>
                                  <a:cs typeface="Sakkal Majalla"/>
                                </a:rPr>
                                <m:t>𝑔</m:t>
                              </m:r>
                            </m:num>
                            <m:den>
                              <m:r>
                                <a:rPr lang="en-US" sz="2400" i="1">
                                  <a:effectLst/>
                                  <a:latin typeface="Cambria Math"/>
                                  <a:ea typeface="Calibri"/>
                                  <a:cs typeface="Sakkal Majalla"/>
                                </a:rPr>
                                <m:t>2</m:t>
                              </m:r>
                            </m:den>
                          </m:f>
                          <m:r>
                            <a:rPr lang="en-US" sz="2400" i="1">
                              <a:effectLst/>
                              <a:latin typeface="Cambria Math"/>
                              <a:ea typeface="Calibri"/>
                              <a:cs typeface="Sakkal Majalla"/>
                            </a:rPr>
                            <m:t>×</m:t>
                          </m:r>
                          <m:func>
                            <m:funcPr>
                              <m:ctrlPr>
                                <a:rPr lang="en-US" sz="2400" i="1">
                                  <a:effectLst/>
                                  <a:latin typeface="Cambria Math"/>
                                  <a:ea typeface="Calibri"/>
                                  <a:cs typeface="Sakkal Majalla"/>
                                </a:rPr>
                              </m:ctrlPr>
                            </m:funcPr>
                            <m:fName>
                              <m:r>
                                <m:rPr>
                                  <m:sty m:val="p"/>
                                </m:rPr>
                                <a:rPr lang="en-US" sz="2400">
                                  <a:effectLst/>
                                  <a:latin typeface="Cambria Math"/>
                                  <a:ea typeface="Calibri"/>
                                  <a:cs typeface="Sakkal Majalla"/>
                                </a:rPr>
                                <m:t>tan</m:t>
                              </m:r>
                            </m:fName>
                            <m:e>
                              <m:r>
                                <a:rPr lang="en-US" sz="2400" i="1">
                                  <a:effectLst/>
                                  <a:latin typeface="Cambria Math"/>
                                  <a:ea typeface="Calibri"/>
                                  <a:cs typeface="Sakkal Majalla"/>
                                </a:rPr>
                                <m:t>𝛽</m:t>
                              </m:r>
                              <m:r>
                                <a:rPr lang="en-US" sz="2400" i="1">
                                  <a:effectLst/>
                                  <a:latin typeface="Cambria Math"/>
                                  <a:ea typeface="Calibri"/>
                                  <a:cs typeface="Sakkal Majalla"/>
                                </a:rPr>
                                <m:t>   …   (</m:t>
                              </m:r>
                              <m:r>
                                <a:rPr lang="en-US" sz="2400" i="1">
                                  <a:effectLst/>
                                  <a:latin typeface="Cambria Math"/>
                                  <a:ea typeface="Calibri"/>
                                  <a:cs typeface="Sakkal Majalla"/>
                                </a:rPr>
                                <m:t>𝑖𝑖𝑖</m:t>
                              </m:r>
                              <m:r>
                                <a:rPr lang="en-US" sz="2400" i="1">
                                  <a:effectLst/>
                                  <a:latin typeface="Cambria Math"/>
                                  <a:ea typeface="Calibri"/>
                                  <a:cs typeface="Sakkal Majalla"/>
                                </a:rPr>
                                <m:t>)</m:t>
                              </m:r>
                            </m:e>
                          </m:func>
                        </m:e>
                      </m:func>
                    </m:oMath>
                  </m:oMathPara>
                </a14:m>
                <a:endParaRPr lang="en-US" sz="1600" dirty="0">
                  <a:effectLst/>
                  <a:latin typeface="Calibri"/>
                  <a:ea typeface="Calibri"/>
                  <a:cs typeface="Arial"/>
                </a:endParaRPr>
              </a:p>
              <a:p>
                <a:pPr marL="342900" indent="-342900" algn="just">
                  <a:buFont typeface="Wingdings" panose="05000000000000000000" pitchFamily="2" charset="2"/>
                  <a:buChar char="§"/>
                  <a:tabLst>
                    <a:tab pos="-635" algn="l"/>
                  </a:tabLst>
                </a:pPr>
                <a:r>
                  <a:rPr lang="ar-EG" sz="2400" dirty="0">
                    <a:latin typeface="Cambria Math"/>
                    <a:ea typeface="Calibri"/>
                    <a:cs typeface="Sakkal Majalla"/>
                  </a:rPr>
                  <a:t>بقسمة المعادلة </a:t>
                </a:r>
                <a:r>
                  <a:rPr lang="en-US" sz="2400" dirty="0">
                    <a:latin typeface="Cambria Math"/>
                    <a:ea typeface="Calibri"/>
                    <a:cs typeface="Sakkal Majalla"/>
                  </a:rPr>
                  <a:t>(iii)</a:t>
                </a:r>
                <a:r>
                  <a:rPr lang="ar-EG" sz="2400" dirty="0">
                    <a:latin typeface="Cambria Math"/>
                    <a:ea typeface="Calibri"/>
                    <a:cs typeface="Sakkal Majalla"/>
                  </a:rPr>
                  <a:t> على المعادلة </a:t>
                </a:r>
                <a:r>
                  <a:rPr lang="en-US" sz="2400" dirty="0">
                    <a:latin typeface="Cambria Math"/>
                    <a:ea typeface="Calibri"/>
                    <a:cs typeface="Sakkal Majalla"/>
                  </a:rPr>
                  <a:t>(ii)</a:t>
                </a:r>
                <a:r>
                  <a:rPr lang="ar-EG" sz="2400" dirty="0">
                    <a:latin typeface="Cambria Math"/>
                    <a:ea typeface="Calibri"/>
                    <a:cs typeface="Sakkal Majalla"/>
                  </a:rPr>
                  <a:t> نحصل على:</a:t>
                </a:r>
                <a:endParaRPr lang="en-US" sz="2400" dirty="0">
                  <a:latin typeface="Cambria Math"/>
                  <a:ea typeface="Calibri"/>
                  <a:cs typeface="Sakkal Majalla"/>
                </a:endParaRPr>
              </a:p>
              <a:p>
                <a:pPr algn="just">
                  <a:tabLst>
                    <a:tab pos="-635" algn="l"/>
                  </a:tabLst>
                </a:pPr>
                <a14:m>
                  <m:oMathPara xmlns:m="http://schemas.openxmlformats.org/officeDocument/2006/math">
                    <m:oMathParaPr>
                      <m:jc m:val="centerGroup"/>
                    </m:oMathParaPr>
                    <m:oMath xmlns:m="http://schemas.openxmlformats.org/officeDocument/2006/math">
                      <m:f>
                        <m:fPr>
                          <m:ctrlPr>
                            <a:rPr lang="en-US" sz="2400" i="1">
                              <a:effectLst/>
                              <a:latin typeface="Cambria Math"/>
                              <a:ea typeface="Calibri"/>
                              <a:cs typeface="Sakkal Majalla"/>
                            </a:rPr>
                          </m:ctrlPr>
                        </m:fPr>
                        <m:num>
                          <m:sSub>
                            <m:sSubPr>
                              <m:ctrlPr>
                                <a:rPr lang="en-US" sz="2400" i="1">
                                  <a:effectLst/>
                                  <a:latin typeface="Cambria Math"/>
                                  <a:ea typeface="Calibri"/>
                                  <a:cs typeface="Sakkal Majalla"/>
                                </a:rPr>
                              </m:ctrlPr>
                            </m:sSubPr>
                            <m:e>
                              <m:r>
                                <a:rPr lang="en-US" sz="2400" i="1">
                                  <a:effectLst/>
                                  <a:latin typeface="Cambria Math"/>
                                  <a:ea typeface="Calibri"/>
                                  <a:cs typeface="Sakkal Majalla"/>
                                </a:rPr>
                                <m:t>𝑇</m:t>
                              </m:r>
                            </m:e>
                            <m:sub>
                              <m:r>
                                <a:rPr lang="en-US" sz="2400" i="1">
                                  <a:effectLst/>
                                  <a:latin typeface="Cambria Math"/>
                                  <a:ea typeface="Calibri"/>
                                  <a:cs typeface="Sakkal Majalla"/>
                                </a:rPr>
                                <m:t>1</m:t>
                              </m:r>
                            </m:sub>
                          </m:sSub>
                          <m:func>
                            <m:funcPr>
                              <m:ctrlPr>
                                <a:rPr lang="en-US" sz="2400" i="1">
                                  <a:effectLst/>
                                  <a:latin typeface="Cambria Math"/>
                                  <a:ea typeface="Calibri"/>
                                  <a:cs typeface="Sakkal Majalla"/>
                                </a:rPr>
                              </m:ctrlPr>
                            </m:funcPr>
                            <m:fName>
                              <m:r>
                                <a:rPr lang="en-US" sz="2400" i="1">
                                  <a:effectLst/>
                                  <a:latin typeface="Cambria Math"/>
                                  <a:ea typeface="Calibri"/>
                                  <a:cs typeface="Sakkal Majalla"/>
                                </a:rPr>
                                <m:t>𝑠𝑖𝑛</m:t>
                              </m:r>
                            </m:fName>
                            <m:e>
                              <m:r>
                                <a:rPr lang="en-US" sz="2400" i="1">
                                  <a:effectLst/>
                                  <a:latin typeface="Cambria Math"/>
                                  <a:ea typeface="Calibri"/>
                                  <a:cs typeface="Sakkal Majalla"/>
                                </a:rPr>
                                <m:t>𝛼</m:t>
                              </m:r>
                            </m:e>
                          </m:func>
                        </m:num>
                        <m:den>
                          <m:sSub>
                            <m:sSubPr>
                              <m:ctrlPr>
                                <a:rPr lang="en-US" sz="2400" i="1">
                                  <a:effectLst/>
                                  <a:latin typeface="Cambria Math"/>
                                  <a:ea typeface="Calibri"/>
                                  <a:cs typeface="Sakkal Majalla"/>
                                </a:rPr>
                              </m:ctrlPr>
                            </m:sSubPr>
                            <m:e>
                              <m:r>
                                <a:rPr lang="en-US" sz="2400" i="1">
                                  <a:effectLst/>
                                  <a:latin typeface="Cambria Math"/>
                                  <a:ea typeface="Calibri"/>
                                  <a:cs typeface="Sakkal Majalla"/>
                                </a:rPr>
                                <m:t>𝑇</m:t>
                              </m:r>
                            </m:e>
                            <m:sub>
                              <m:r>
                                <a:rPr lang="en-US" sz="2400" i="1">
                                  <a:effectLst/>
                                  <a:latin typeface="Cambria Math"/>
                                  <a:ea typeface="Calibri"/>
                                  <a:cs typeface="Sakkal Majalla"/>
                                </a:rPr>
                                <m:t>2</m:t>
                              </m:r>
                            </m:sub>
                          </m:sSub>
                          <m:func>
                            <m:funcPr>
                              <m:ctrlPr>
                                <a:rPr lang="en-US" sz="2400" i="1">
                                  <a:effectLst/>
                                  <a:latin typeface="Cambria Math"/>
                                  <a:ea typeface="Calibri"/>
                                  <a:cs typeface="Sakkal Majalla"/>
                                </a:rPr>
                              </m:ctrlPr>
                            </m:funcPr>
                            <m:fName>
                              <m:r>
                                <a:rPr lang="en-US" sz="2400" i="1">
                                  <a:effectLst/>
                                  <a:latin typeface="Cambria Math"/>
                                  <a:ea typeface="Calibri"/>
                                  <a:cs typeface="Sakkal Majalla"/>
                                </a:rPr>
                                <m:t>𝑐𝑜𝑠</m:t>
                              </m:r>
                            </m:fName>
                            <m:e>
                              <m:r>
                                <a:rPr lang="en-US" sz="2400" i="1">
                                  <a:effectLst/>
                                  <a:latin typeface="Cambria Math"/>
                                  <a:ea typeface="Calibri"/>
                                  <a:cs typeface="Sakkal Majalla"/>
                                </a:rPr>
                                <m:t>𝛼</m:t>
                              </m:r>
                            </m:e>
                          </m:func>
                        </m:den>
                      </m:f>
                      <m:r>
                        <a:rPr lang="en-US" sz="2400" i="1">
                          <a:effectLst/>
                          <a:latin typeface="Cambria Math"/>
                          <a:ea typeface="Calibri"/>
                          <a:cs typeface="Sakkal Majalla"/>
                        </a:rPr>
                        <m:t>=</m:t>
                      </m:r>
                      <m:f>
                        <m:fPr>
                          <m:ctrlPr>
                            <a:rPr lang="en-US" sz="2400" i="1">
                              <a:effectLst/>
                              <a:latin typeface="Cambria Math"/>
                              <a:ea typeface="Calibri"/>
                              <a:cs typeface="Sakkal Majalla"/>
                            </a:rPr>
                          </m:ctrlPr>
                        </m:fPr>
                        <m:num>
                          <m:sSub>
                            <m:sSubPr>
                              <m:ctrlPr>
                                <a:rPr lang="en-US" sz="2400" i="1">
                                  <a:effectLst/>
                                  <a:latin typeface="Cambria Math"/>
                                  <a:ea typeface="Calibri"/>
                                  <a:cs typeface="Sakkal Majalla"/>
                                </a:rPr>
                              </m:ctrlPr>
                            </m:sSubPr>
                            <m:e>
                              <m:r>
                                <a:rPr lang="en-US" sz="2400" i="1">
                                  <a:effectLst/>
                                  <a:latin typeface="Cambria Math"/>
                                  <a:ea typeface="Calibri"/>
                                  <a:cs typeface="Sakkal Majalla"/>
                                </a:rPr>
                                <m:t>𝐹</m:t>
                              </m:r>
                            </m:e>
                            <m:sub>
                              <m:r>
                                <a:rPr lang="en-US" sz="2400" i="1">
                                  <a:effectLst/>
                                  <a:latin typeface="Cambria Math"/>
                                  <a:ea typeface="Calibri"/>
                                  <a:cs typeface="Sakkal Majalla"/>
                                </a:rPr>
                                <m:t>𝐶</m:t>
                              </m:r>
                              <m:r>
                                <a:rPr lang="en-US" sz="2400" i="1">
                                  <a:effectLst/>
                                  <a:latin typeface="Cambria Math"/>
                                  <a:ea typeface="Calibri"/>
                                  <a:cs typeface="Sakkal Majalla"/>
                                </a:rPr>
                                <m:t> </m:t>
                              </m:r>
                            </m:sub>
                          </m:sSub>
                          <m:r>
                            <a:rPr lang="en-US" sz="2400" i="1">
                              <a:effectLst/>
                              <a:latin typeface="Cambria Math"/>
                              <a:ea typeface="Calibri"/>
                              <a:cs typeface="Sakkal Majalla"/>
                            </a:rPr>
                            <m:t>−</m:t>
                          </m:r>
                          <m:f>
                            <m:fPr>
                              <m:ctrlPr>
                                <a:rPr lang="en-US" sz="2400" i="1">
                                  <a:effectLst/>
                                  <a:latin typeface="Cambria Math"/>
                                  <a:ea typeface="Calibri"/>
                                  <a:cs typeface="Sakkal Majalla"/>
                                </a:rPr>
                              </m:ctrlPr>
                            </m:fPr>
                            <m:num>
                              <m:r>
                                <a:rPr lang="en-US" sz="2400" i="1">
                                  <a:effectLst/>
                                  <a:latin typeface="Cambria Math"/>
                                  <a:ea typeface="Calibri"/>
                                  <a:cs typeface="Sakkal Majalla"/>
                                </a:rPr>
                                <m:t>𝑀</m:t>
                              </m:r>
                              <m:r>
                                <a:rPr lang="en-US" sz="2400" i="1">
                                  <a:effectLst/>
                                  <a:latin typeface="Cambria Math"/>
                                  <a:ea typeface="Calibri"/>
                                  <a:cs typeface="Sakkal Majalla"/>
                                </a:rPr>
                                <m:t>×</m:t>
                              </m:r>
                              <m:r>
                                <a:rPr lang="en-US" sz="2400" i="1">
                                  <a:effectLst/>
                                  <a:latin typeface="Cambria Math"/>
                                  <a:ea typeface="Calibri"/>
                                  <a:cs typeface="Sakkal Majalla"/>
                                </a:rPr>
                                <m:t>𝑔</m:t>
                              </m:r>
                            </m:num>
                            <m:den>
                              <m:r>
                                <a:rPr lang="en-US" sz="2400" i="1">
                                  <a:effectLst/>
                                  <a:latin typeface="Cambria Math"/>
                                  <a:ea typeface="Calibri"/>
                                  <a:cs typeface="Sakkal Majalla"/>
                                </a:rPr>
                                <m:t>2</m:t>
                              </m:r>
                            </m:den>
                          </m:f>
                          <m:r>
                            <a:rPr lang="en-US" sz="2400" i="1">
                              <a:effectLst/>
                              <a:latin typeface="Cambria Math"/>
                              <a:ea typeface="Calibri"/>
                              <a:cs typeface="Sakkal Majalla"/>
                            </a:rPr>
                            <m:t>×</m:t>
                          </m:r>
                          <m:func>
                            <m:funcPr>
                              <m:ctrlPr>
                                <a:rPr lang="en-US" sz="2400" i="1">
                                  <a:effectLst/>
                                  <a:latin typeface="Cambria Math"/>
                                  <a:ea typeface="Calibri"/>
                                  <a:cs typeface="Sakkal Majalla"/>
                                </a:rPr>
                              </m:ctrlPr>
                            </m:funcPr>
                            <m:fName>
                              <m:r>
                                <m:rPr>
                                  <m:sty m:val="p"/>
                                </m:rPr>
                                <a:rPr lang="en-US" sz="2400">
                                  <a:effectLst/>
                                  <a:latin typeface="Cambria Math"/>
                                  <a:ea typeface="Calibri"/>
                                  <a:cs typeface="Sakkal Majalla"/>
                                </a:rPr>
                                <m:t>tan</m:t>
                              </m:r>
                            </m:fName>
                            <m:e>
                              <m:r>
                                <a:rPr lang="en-US" sz="2400" i="1">
                                  <a:effectLst/>
                                  <a:latin typeface="Cambria Math"/>
                                  <a:ea typeface="Calibri"/>
                                  <a:cs typeface="Sakkal Majalla"/>
                                </a:rPr>
                                <m:t>𝛽</m:t>
                              </m:r>
                            </m:e>
                          </m:func>
                        </m:num>
                        <m:den>
                          <m:f>
                            <m:fPr>
                              <m:ctrlPr>
                                <a:rPr lang="en-US" sz="2400" i="1">
                                  <a:effectLst/>
                                  <a:latin typeface="Cambria Math"/>
                                  <a:ea typeface="Calibri"/>
                                  <a:cs typeface="Sakkal Majalla"/>
                                </a:rPr>
                              </m:ctrlPr>
                            </m:fPr>
                            <m:num>
                              <m:r>
                                <a:rPr lang="en-US" sz="2400" i="1">
                                  <a:effectLst/>
                                  <a:latin typeface="Cambria Math"/>
                                  <a:ea typeface="Calibri"/>
                                  <a:cs typeface="Sakkal Majalla"/>
                                </a:rPr>
                                <m:t>𝑀</m:t>
                              </m:r>
                              <m:r>
                                <a:rPr lang="en-US" sz="2400" i="1">
                                  <a:effectLst/>
                                  <a:latin typeface="Cambria Math"/>
                                  <a:ea typeface="Calibri"/>
                                  <a:cs typeface="Sakkal Majalla"/>
                                </a:rPr>
                                <m:t>×</m:t>
                              </m:r>
                              <m:r>
                                <a:rPr lang="en-US" sz="2400" i="1">
                                  <a:effectLst/>
                                  <a:latin typeface="Cambria Math"/>
                                  <a:ea typeface="Calibri"/>
                                  <a:cs typeface="Sakkal Majalla"/>
                                </a:rPr>
                                <m:t>𝑔</m:t>
                              </m:r>
                            </m:num>
                            <m:den>
                              <m:r>
                                <a:rPr lang="en-US" sz="2400" i="1">
                                  <a:effectLst/>
                                  <a:latin typeface="Cambria Math"/>
                                  <a:ea typeface="Calibri"/>
                                  <a:cs typeface="Sakkal Majalla"/>
                                </a:rPr>
                                <m:t>2</m:t>
                              </m:r>
                            </m:den>
                          </m:f>
                          <m:r>
                            <a:rPr lang="en-US" sz="2400" i="1">
                              <a:effectLst/>
                              <a:latin typeface="Cambria Math"/>
                              <a:ea typeface="Calibri"/>
                              <a:cs typeface="Sakkal Majalla"/>
                            </a:rPr>
                            <m:t>+</m:t>
                          </m:r>
                          <m:d>
                            <m:dPr>
                              <m:ctrlPr>
                                <a:rPr lang="en-US" sz="2400" i="1">
                                  <a:effectLst/>
                                  <a:latin typeface="Cambria Math"/>
                                  <a:ea typeface="Calibri"/>
                                  <a:cs typeface="Sakkal Majalla"/>
                                </a:rPr>
                              </m:ctrlPr>
                            </m:dPr>
                            <m:e>
                              <m:r>
                                <a:rPr lang="en-US" sz="2400" i="1">
                                  <a:effectLst/>
                                  <a:latin typeface="Cambria Math"/>
                                  <a:ea typeface="Calibri"/>
                                  <a:cs typeface="Sakkal Majalla"/>
                                </a:rPr>
                                <m:t>𝑚</m:t>
                              </m:r>
                              <m:r>
                                <a:rPr lang="en-US" sz="2400" i="1">
                                  <a:effectLst/>
                                  <a:latin typeface="Cambria Math"/>
                                  <a:ea typeface="Calibri"/>
                                  <a:cs typeface="Sakkal Majalla"/>
                                </a:rPr>
                                <m:t>×</m:t>
                              </m:r>
                              <m:r>
                                <a:rPr lang="en-US" sz="2400" i="1">
                                  <a:effectLst/>
                                  <a:latin typeface="Cambria Math"/>
                                  <a:ea typeface="Calibri"/>
                                  <a:cs typeface="Sakkal Majalla"/>
                                </a:rPr>
                                <m:t>𝑔</m:t>
                              </m:r>
                            </m:e>
                          </m:d>
                        </m:den>
                      </m:f>
                    </m:oMath>
                  </m:oMathPara>
                </a14:m>
                <a:endParaRPr lang="ar-EG" sz="1600" dirty="0" smtClean="0">
                  <a:effectLst/>
                  <a:latin typeface="Calibri"/>
                  <a:ea typeface="Calibri"/>
                  <a:cs typeface="Arial"/>
                </a:endParaRPr>
              </a:p>
              <a:p>
                <a:pPr marL="342900" indent="-342900" algn="just">
                  <a:lnSpc>
                    <a:spcPct val="130000"/>
                  </a:lnSpc>
                  <a:buFont typeface="Wingdings" panose="05000000000000000000" pitchFamily="2" charset="2"/>
                  <a:buChar char="§"/>
                  <a:tabLst>
                    <a:tab pos="-635" algn="l"/>
                  </a:tabLst>
                </a:pPr>
                <a:r>
                  <a:rPr lang="ar-EG" sz="2400" dirty="0" smtClean="0">
                    <a:latin typeface="Cambria Math"/>
                    <a:ea typeface="Calibri"/>
                    <a:cs typeface="Sakkal Majalla"/>
                  </a:rPr>
                  <a:t>بالتعويض بقيم كلا من:   </a:t>
                </a:r>
                <a14:m>
                  <m:oMath xmlns:m="http://schemas.openxmlformats.org/officeDocument/2006/math">
                    <m:r>
                      <a:rPr lang="en-US" sz="2400" b="0" i="0" smtClean="0">
                        <a:latin typeface="Cambria Math"/>
                        <a:ea typeface="Calibri"/>
                        <a:cs typeface="Sakkal Majalla"/>
                      </a:rPr>
                      <m:t> </m:t>
                    </m:r>
                    <m:sSub>
                      <m:sSubPr>
                        <m:ctrlPr>
                          <a:rPr lang="en-US" sz="2400">
                            <a:latin typeface="Cambria Math"/>
                            <a:ea typeface="Calibri"/>
                            <a:cs typeface="Sakkal Majalla"/>
                          </a:rPr>
                        </m:ctrlPr>
                      </m:sSubPr>
                      <m:e>
                        <m:r>
                          <a:rPr lang="en-US" sz="2400" b="0" i="0" smtClean="0">
                            <a:latin typeface="Cambria Math"/>
                            <a:ea typeface="Calibri"/>
                            <a:cs typeface="Sakkal Majalla"/>
                          </a:rPr>
                          <m:t>, </m:t>
                        </m:r>
                        <m:r>
                          <m:rPr>
                            <m:sty m:val="p"/>
                          </m:rPr>
                          <a:rPr lang="en-US" sz="2400">
                            <a:latin typeface="Cambria Math"/>
                            <a:ea typeface="Calibri"/>
                            <a:cs typeface="Sakkal Majalla"/>
                          </a:rPr>
                          <m:t>F</m:t>
                        </m:r>
                      </m:e>
                      <m:sub>
                        <m:r>
                          <a:rPr lang="en-US" sz="2400">
                            <a:latin typeface="Cambria Math"/>
                            <a:ea typeface="Calibri"/>
                            <a:cs typeface="Sakkal Majalla"/>
                          </a:rPr>
                          <m:t>𝐶</m:t>
                        </m:r>
                      </m:sub>
                    </m:sSub>
                    <m:r>
                      <a:rPr lang="en-US" sz="2400">
                        <a:latin typeface="Cambria Math"/>
                        <a:ea typeface="Calibri"/>
                        <a:cs typeface="Sakkal Majalla"/>
                      </a:rPr>
                      <m:t>=</m:t>
                    </m:r>
                    <m:r>
                      <m:rPr>
                        <m:sty m:val="p"/>
                      </m:rPr>
                      <a:rPr lang="en-US" sz="2400">
                        <a:latin typeface="Cambria Math"/>
                        <a:ea typeface="Calibri"/>
                        <a:cs typeface="Sakkal Majalla"/>
                      </a:rPr>
                      <m:t>m</m:t>
                    </m:r>
                    <m:r>
                      <a:rPr lang="en-US" sz="2400">
                        <a:latin typeface="Cambria Math"/>
                        <a:ea typeface="Calibri"/>
                        <a:cs typeface="Sakkal Majalla"/>
                      </a:rPr>
                      <m:t>.</m:t>
                    </m:r>
                    <m:sSup>
                      <m:sSupPr>
                        <m:ctrlPr>
                          <a:rPr lang="en-US" sz="2400">
                            <a:latin typeface="Cambria Math"/>
                            <a:ea typeface="Calibri"/>
                            <a:cs typeface="Sakkal Majalla"/>
                          </a:rPr>
                        </m:ctrlPr>
                      </m:sSupPr>
                      <m:e>
                        <m:r>
                          <m:rPr>
                            <m:sty m:val="p"/>
                          </m:rPr>
                          <a:rPr lang="en-US" sz="2400">
                            <a:latin typeface="Cambria Math"/>
                            <a:ea typeface="Calibri"/>
                            <a:cs typeface="Sakkal Majalla"/>
                          </a:rPr>
                          <m:t>ω</m:t>
                        </m:r>
                      </m:e>
                      <m:sup>
                        <m:r>
                          <a:rPr lang="en-US" sz="2400">
                            <a:latin typeface="Cambria Math"/>
                            <a:ea typeface="Calibri"/>
                            <a:cs typeface="Sakkal Majalla"/>
                          </a:rPr>
                          <m:t>2</m:t>
                        </m:r>
                      </m:sup>
                    </m:sSup>
                    <m:r>
                      <a:rPr lang="en-US" sz="2400">
                        <a:latin typeface="Cambria Math"/>
                        <a:ea typeface="Calibri"/>
                        <a:cs typeface="Sakkal Majalla"/>
                      </a:rPr>
                      <m:t>.</m:t>
                    </m:r>
                    <m:r>
                      <m:rPr>
                        <m:sty m:val="p"/>
                      </m:rPr>
                      <a:rPr lang="en-US" sz="2400">
                        <a:latin typeface="Cambria Math"/>
                        <a:ea typeface="Calibri"/>
                        <a:cs typeface="Sakkal Majalla"/>
                      </a:rPr>
                      <m:t>r</m:t>
                    </m:r>
                  </m:oMath>
                </a14:m>
                <a:r>
                  <a:rPr lang="ar-EG" sz="2400" dirty="0" smtClean="0">
                    <a:latin typeface="Cambria Math"/>
                    <a:ea typeface="Calibri"/>
                    <a:cs typeface="Sakkal Majalla"/>
                  </a:rPr>
                  <a:t> </a:t>
                </a:r>
                <a14:m>
                  <m:oMath xmlns:m="http://schemas.openxmlformats.org/officeDocument/2006/math">
                    <m:f>
                      <m:fPr>
                        <m:ctrlPr>
                          <a:rPr lang="en-US" sz="2400">
                            <a:latin typeface="Cambria Math"/>
                            <a:ea typeface="Calibri"/>
                            <a:cs typeface="Sakkal Majalla"/>
                          </a:rPr>
                        </m:ctrlPr>
                      </m:fPr>
                      <m:num>
                        <m:func>
                          <m:funcPr>
                            <m:ctrlPr>
                              <a:rPr lang="en-US" sz="2400">
                                <a:latin typeface="Cambria Math"/>
                                <a:ea typeface="Calibri"/>
                                <a:cs typeface="Sakkal Majalla"/>
                              </a:rPr>
                            </m:ctrlPr>
                          </m:funcPr>
                          <m:fName>
                            <m:r>
                              <m:rPr>
                                <m:sty m:val="p"/>
                              </m:rPr>
                              <a:rPr lang="en-US" sz="2400">
                                <a:latin typeface="Cambria Math"/>
                                <a:ea typeface="Calibri"/>
                                <a:cs typeface="Sakkal Majalla"/>
                              </a:rPr>
                              <m:t>tan</m:t>
                            </m:r>
                          </m:fName>
                          <m:e>
                            <m:r>
                              <a:rPr lang="en-US" sz="2400">
                                <a:latin typeface="Cambria Math"/>
                                <a:ea typeface="Calibri"/>
                                <a:cs typeface="Sakkal Majalla"/>
                              </a:rPr>
                              <m:t>𝛽</m:t>
                            </m:r>
                          </m:e>
                        </m:func>
                      </m:num>
                      <m:den>
                        <m:func>
                          <m:funcPr>
                            <m:ctrlPr>
                              <a:rPr lang="en-US" sz="2400">
                                <a:latin typeface="Cambria Math"/>
                                <a:ea typeface="Calibri"/>
                                <a:cs typeface="Sakkal Majalla"/>
                              </a:rPr>
                            </m:ctrlPr>
                          </m:funcPr>
                          <m:fName>
                            <m:r>
                              <m:rPr>
                                <m:sty m:val="p"/>
                              </m:rPr>
                              <a:rPr lang="en-US" sz="2400">
                                <a:latin typeface="Cambria Math"/>
                                <a:ea typeface="Calibri"/>
                                <a:cs typeface="Sakkal Majalla"/>
                              </a:rPr>
                              <m:t>tan</m:t>
                            </m:r>
                          </m:fName>
                          <m:e>
                            <m:r>
                              <a:rPr lang="en-US" sz="2400">
                                <a:latin typeface="Cambria Math"/>
                                <a:ea typeface="Calibri"/>
                                <a:cs typeface="Sakkal Majalla"/>
                              </a:rPr>
                              <m:t>𝛼</m:t>
                            </m:r>
                          </m:e>
                        </m:func>
                      </m:den>
                    </m:f>
                    <m:r>
                      <a:rPr lang="en-US" sz="2400">
                        <a:latin typeface="Cambria Math"/>
                        <a:ea typeface="Calibri"/>
                        <a:cs typeface="Sakkal Majalla"/>
                      </a:rPr>
                      <m:t>=</m:t>
                    </m:r>
                    <m:r>
                      <a:rPr lang="en-US" sz="2400">
                        <a:latin typeface="Cambria Math"/>
                        <a:ea typeface="Calibri"/>
                        <a:cs typeface="Sakkal Majalla"/>
                      </a:rPr>
                      <m:t>𝑞</m:t>
                    </m:r>
                  </m:oMath>
                </a14:m>
                <a:r>
                  <a:rPr lang="ar-EG" sz="2400" dirty="0">
                    <a:latin typeface="Cambria Math"/>
                    <a:ea typeface="Calibri"/>
                    <a:cs typeface="Sakkal Majalla"/>
                  </a:rPr>
                  <a:t> </a:t>
                </a:r>
                <a:r>
                  <a:rPr lang="ar-EG" sz="2400" dirty="0" smtClean="0">
                    <a:latin typeface="Cambria Math"/>
                    <a:ea typeface="Calibri"/>
                    <a:cs typeface="Sakkal Majalla"/>
                  </a:rPr>
                  <a:t> </a:t>
                </a:r>
                <a14:m>
                  <m:oMath xmlns:m="http://schemas.openxmlformats.org/officeDocument/2006/math">
                    <m:func>
                      <m:funcPr>
                        <m:ctrlPr>
                          <a:rPr lang="en-US" sz="2400">
                            <a:latin typeface="Cambria Math"/>
                            <a:ea typeface="Calibri"/>
                            <a:cs typeface="Sakkal Majalla"/>
                          </a:rPr>
                        </m:ctrlPr>
                      </m:funcPr>
                      <m:fName>
                        <m:r>
                          <m:rPr>
                            <m:sty m:val="p"/>
                          </m:rPr>
                          <a:rPr lang="en-US" sz="2400">
                            <a:latin typeface="Cambria Math"/>
                            <a:ea typeface="Calibri"/>
                            <a:cs typeface="Sakkal Majalla"/>
                          </a:rPr>
                          <m:t>tan</m:t>
                        </m:r>
                      </m:fName>
                      <m:e>
                        <m:r>
                          <a:rPr lang="en-US" sz="2400">
                            <a:latin typeface="Cambria Math"/>
                            <a:ea typeface="Calibri"/>
                            <a:cs typeface="Sakkal Majalla"/>
                          </a:rPr>
                          <m:t>𝛼</m:t>
                        </m:r>
                        <m:r>
                          <a:rPr lang="en-US" sz="2400">
                            <a:latin typeface="Cambria Math"/>
                            <a:ea typeface="Calibri"/>
                            <a:cs typeface="Sakkal Majalla"/>
                          </a:rPr>
                          <m:t>=</m:t>
                        </m:r>
                        <m:f>
                          <m:fPr>
                            <m:ctrlPr>
                              <a:rPr lang="en-US" sz="2400">
                                <a:latin typeface="Cambria Math"/>
                                <a:ea typeface="Calibri"/>
                                <a:cs typeface="Sakkal Majalla"/>
                              </a:rPr>
                            </m:ctrlPr>
                          </m:fPr>
                          <m:num>
                            <m:r>
                              <a:rPr lang="en-US" sz="2400">
                                <a:latin typeface="Cambria Math"/>
                                <a:ea typeface="Calibri"/>
                                <a:cs typeface="Sakkal Majalla"/>
                              </a:rPr>
                              <m:t>𝑟</m:t>
                            </m:r>
                          </m:num>
                          <m:den>
                            <m:r>
                              <a:rPr lang="en-US" sz="2400">
                                <a:latin typeface="Cambria Math"/>
                                <a:ea typeface="Calibri"/>
                                <a:cs typeface="Sakkal Majalla"/>
                              </a:rPr>
                              <m:t>h</m:t>
                            </m:r>
                          </m:den>
                        </m:f>
                      </m:e>
                    </m:func>
                  </m:oMath>
                </a14:m>
                <a:r>
                  <a:rPr lang="en-US" sz="2400" dirty="0">
                    <a:latin typeface="Cambria Math"/>
                    <a:ea typeface="Calibri"/>
                    <a:cs typeface="Sakkal Majalla"/>
                  </a:rPr>
                  <a:t> </a:t>
                </a:r>
                <a:r>
                  <a:rPr lang="en-US" sz="2400" dirty="0" smtClean="0">
                    <a:latin typeface="Cambria Math"/>
                    <a:ea typeface="Calibri"/>
                    <a:cs typeface="Sakkal Majalla"/>
                  </a:rPr>
                  <a:t>, </a:t>
                </a:r>
                <a:endParaRPr lang="ar-EG" sz="2400" dirty="0" smtClean="0">
                  <a:latin typeface="Cambria Math"/>
                  <a:ea typeface="Calibri"/>
                  <a:cs typeface="Sakkal Majalla"/>
                </a:endParaRPr>
              </a:p>
              <a:p>
                <a:pPr lvl="1" algn="just">
                  <a:lnSpc>
                    <a:spcPct val="130000"/>
                  </a:lnSpc>
                  <a:tabLst>
                    <a:tab pos="-635" algn="l"/>
                  </a:tabLst>
                </a:pPr>
                <a:r>
                  <a:rPr lang="ar-EG" sz="2400" dirty="0" smtClean="0">
                    <a:latin typeface="Cambria Math"/>
                    <a:ea typeface="Calibri"/>
                    <a:cs typeface="Sakkal Majalla"/>
                  </a:rPr>
                  <a:t>نحصل </a:t>
                </a:r>
                <a:r>
                  <a:rPr lang="ar-EG" sz="2400" dirty="0">
                    <a:latin typeface="Cambria Math"/>
                    <a:ea typeface="Calibri"/>
                    <a:cs typeface="Sakkal Majalla"/>
                  </a:rPr>
                  <a:t>على:</a:t>
                </a:r>
                <a:endParaRPr lang="en-US" sz="2400" dirty="0">
                  <a:latin typeface="Cambria Math"/>
                  <a:ea typeface="Calibri"/>
                  <a:cs typeface="Sakkal Majalla"/>
                </a:endParaRPr>
              </a:p>
              <a:p>
                <a:pPr algn="just">
                  <a:tabLst>
                    <a:tab pos="-635" algn="l"/>
                  </a:tabLst>
                </a:pPr>
                <a:endParaRPr lang="en-US" sz="1600" dirty="0">
                  <a:effectLst/>
                  <a:latin typeface="Calibri"/>
                  <a:ea typeface="Calibri"/>
                  <a:cs typeface="Arial"/>
                </a:endParaRPr>
              </a:p>
              <a:p>
                <a:pPr marL="431800">
                  <a:tabLst>
                    <a:tab pos="-635" algn="l"/>
                  </a:tabLst>
                </a:pPr>
                <a14:m>
                  <m:oMathPara xmlns:m="http://schemas.openxmlformats.org/officeDocument/2006/math">
                    <m:oMathParaPr>
                      <m:jc m:val="centerGroup"/>
                    </m:oMathParaPr>
                    <m:oMath xmlns:m="http://schemas.openxmlformats.org/officeDocument/2006/math">
                      <m:sSup>
                        <m:sSupPr>
                          <m:ctrlPr>
                            <a:rPr lang="en-US" sz="2400" i="1">
                              <a:effectLst/>
                              <a:latin typeface="Cambria Math" panose="02040503050406030204" pitchFamily="18" charset="0"/>
                              <a:ea typeface="Cambria Math" panose="02040503050406030204" pitchFamily="18" charset="0"/>
                              <a:cs typeface="Sakkal Majalla"/>
                            </a:rPr>
                          </m:ctrlPr>
                        </m:sSupPr>
                        <m:e>
                          <m:r>
                            <a:rPr lang="en-US" sz="2400" i="1">
                              <a:effectLst/>
                              <a:latin typeface="Cambria Math" panose="02040503050406030204" pitchFamily="18" charset="0"/>
                              <a:ea typeface="Cambria Math" panose="02040503050406030204" pitchFamily="18" charset="0"/>
                              <a:cs typeface="Sakkal Majalla"/>
                            </a:rPr>
                            <m:t>𝑁</m:t>
                          </m:r>
                        </m:e>
                        <m:sup>
                          <m:r>
                            <a:rPr lang="en-US" sz="2400" i="1">
                              <a:effectLst/>
                              <a:latin typeface="Cambria Math" panose="02040503050406030204" pitchFamily="18" charset="0"/>
                              <a:ea typeface="Cambria Math" panose="02040503050406030204" pitchFamily="18" charset="0"/>
                              <a:cs typeface="Sakkal Majalla"/>
                            </a:rPr>
                            <m:t>2</m:t>
                          </m:r>
                        </m:sup>
                      </m:sSup>
                      <m:r>
                        <a:rPr lang="en-US" sz="2400" i="1">
                          <a:effectLst/>
                          <a:latin typeface="Cambria Math" panose="02040503050406030204" pitchFamily="18" charset="0"/>
                          <a:ea typeface="Cambria Math" panose="02040503050406030204" pitchFamily="18" charset="0"/>
                          <a:cs typeface="Sakkal Majalla"/>
                        </a:rPr>
                        <m:t>=</m:t>
                      </m:r>
                      <m:f>
                        <m:fPr>
                          <m:ctrlPr>
                            <a:rPr lang="en-US" sz="2400" i="1">
                              <a:effectLst/>
                              <a:latin typeface="Cambria Math" panose="02040503050406030204" pitchFamily="18" charset="0"/>
                              <a:ea typeface="Cambria Math" panose="02040503050406030204" pitchFamily="18" charset="0"/>
                              <a:cs typeface="Sakkal Majalla"/>
                            </a:rPr>
                          </m:ctrlPr>
                        </m:fPr>
                        <m:num>
                          <m:r>
                            <a:rPr lang="en-US" sz="2400" i="1">
                              <a:effectLst/>
                              <a:latin typeface="Cambria Math" panose="02040503050406030204" pitchFamily="18" charset="0"/>
                              <a:ea typeface="Cambria Math" panose="02040503050406030204" pitchFamily="18" charset="0"/>
                              <a:cs typeface="Sakkal Majalla"/>
                            </a:rPr>
                            <m:t>𝑚</m:t>
                          </m:r>
                          <m:r>
                            <a:rPr lang="en-US" sz="2400" i="1">
                              <a:effectLst/>
                              <a:latin typeface="Cambria Math" panose="02040503050406030204" pitchFamily="18" charset="0"/>
                              <a:ea typeface="Cambria Math" panose="02040503050406030204" pitchFamily="18" charset="0"/>
                              <a:cs typeface="Sakkal Majalla"/>
                            </a:rPr>
                            <m:t>+</m:t>
                          </m:r>
                          <m:f>
                            <m:fPr>
                              <m:ctrlPr>
                                <a:rPr lang="en-US" sz="2400" i="1">
                                  <a:effectLst/>
                                  <a:latin typeface="Cambria Math" panose="02040503050406030204" pitchFamily="18" charset="0"/>
                                  <a:ea typeface="Cambria Math" panose="02040503050406030204" pitchFamily="18" charset="0"/>
                                  <a:cs typeface="Sakkal Majalla"/>
                                </a:rPr>
                              </m:ctrlPr>
                            </m:fPr>
                            <m:num>
                              <m:r>
                                <a:rPr lang="en-US" sz="2400" i="1">
                                  <a:effectLst/>
                                  <a:latin typeface="Cambria Math" panose="02040503050406030204" pitchFamily="18" charset="0"/>
                                  <a:ea typeface="Cambria Math" panose="02040503050406030204" pitchFamily="18" charset="0"/>
                                  <a:cs typeface="Sakkal Majalla"/>
                                </a:rPr>
                                <m:t>𝑀</m:t>
                              </m:r>
                            </m:num>
                            <m:den>
                              <m:r>
                                <a:rPr lang="en-US" sz="2400" i="1">
                                  <a:effectLst/>
                                  <a:latin typeface="Cambria Math" panose="02040503050406030204" pitchFamily="18" charset="0"/>
                                  <a:ea typeface="Cambria Math" panose="02040503050406030204" pitchFamily="18" charset="0"/>
                                  <a:cs typeface="Sakkal Majalla"/>
                                </a:rPr>
                                <m:t>2</m:t>
                              </m:r>
                            </m:den>
                          </m:f>
                          <m:r>
                            <a:rPr lang="en-US" sz="2400" i="1">
                              <a:effectLst/>
                              <a:latin typeface="Cambria Math" panose="02040503050406030204" pitchFamily="18" charset="0"/>
                              <a:ea typeface="Cambria Math" panose="02040503050406030204" pitchFamily="18" charset="0"/>
                              <a:cs typeface="Sakkal Majalla"/>
                            </a:rPr>
                            <m:t>×(</m:t>
                          </m:r>
                          <m:r>
                            <a:rPr lang="en-US" sz="2400" i="1">
                              <a:effectLst/>
                              <a:latin typeface="Cambria Math" panose="02040503050406030204" pitchFamily="18" charset="0"/>
                              <a:ea typeface="Cambria Math" panose="02040503050406030204" pitchFamily="18" charset="0"/>
                              <a:cs typeface="Sakkal Majalla"/>
                            </a:rPr>
                            <m:t>1</m:t>
                          </m:r>
                          <m:r>
                            <a:rPr lang="en-US" sz="2400" i="1">
                              <a:effectLst/>
                              <a:latin typeface="Cambria Math" panose="02040503050406030204" pitchFamily="18" charset="0"/>
                              <a:ea typeface="Cambria Math" panose="02040503050406030204" pitchFamily="18" charset="0"/>
                              <a:cs typeface="Sakkal Majalla"/>
                            </a:rPr>
                            <m:t>+</m:t>
                          </m:r>
                          <m:r>
                            <a:rPr lang="en-US" sz="2400" i="1">
                              <a:effectLst/>
                              <a:latin typeface="Cambria Math" panose="02040503050406030204" pitchFamily="18" charset="0"/>
                              <a:ea typeface="Cambria Math" panose="02040503050406030204" pitchFamily="18" charset="0"/>
                              <a:cs typeface="Sakkal Majalla"/>
                            </a:rPr>
                            <m:t>𝑞</m:t>
                          </m:r>
                          <m:r>
                            <a:rPr lang="en-US" sz="2400" i="1">
                              <a:effectLst/>
                              <a:latin typeface="Cambria Math" panose="02040503050406030204" pitchFamily="18" charset="0"/>
                              <a:ea typeface="Cambria Math" panose="02040503050406030204" pitchFamily="18" charset="0"/>
                              <a:cs typeface="Sakkal Majalla"/>
                            </a:rPr>
                            <m:t>)</m:t>
                          </m:r>
                        </m:num>
                        <m:den>
                          <m:r>
                            <a:rPr lang="en-US" sz="2400" i="1">
                              <a:effectLst/>
                              <a:latin typeface="Cambria Math" panose="02040503050406030204" pitchFamily="18" charset="0"/>
                              <a:ea typeface="Cambria Math" panose="02040503050406030204" pitchFamily="18" charset="0"/>
                              <a:cs typeface="Sakkal Majalla"/>
                            </a:rPr>
                            <m:t>𝑚</m:t>
                          </m:r>
                        </m:den>
                      </m:f>
                      <m:r>
                        <a:rPr lang="ar-EG" sz="2400">
                          <a:effectLst/>
                          <a:latin typeface="Cambria Math" panose="02040503050406030204" pitchFamily="18" charset="0"/>
                          <a:ea typeface="Cambria Math" panose="02040503050406030204" pitchFamily="18" charset="0"/>
                          <a:cs typeface="Sakkal Majalla"/>
                        </a:rPr>
                        <m:t>×</m:t>
                      </m:r>
                      <m:f>
                        <m:fPr>
                          <m:ctrlPr>
                            <a:rPr lang="en-US" sz="2400" i="1">
                              <a:effectLst/>
                              <a:latin typeface="Cambria Math" panose="02040503050406030204" pitchFamily="18" charset="0"/>
                              <a:ea typeface="Cambria Math" panose="02040503050406030204" pitchFamily="18" charset="0"/>
                              <a:cs typeface="Sakkal Majalla"/>
                            </a:rPr>
                          </m:ctrlPr>
                        </m:fPr>
                        <m:num>
                          <m:r>
                            <a:rPr lang="en-US" sz="2400" i="1">
                              <a:effectLst/>
                              <a:latin typeface="Cambria Math" panose="02040503050406030204" pitchFamily="18" charset="0"/>
                              <a:ea typeface="Cambria Math" panose="02040503050406030204" pitchFamily="18" charset="0"/>
                              <a:cs typeface="Sakkal Majalla"/>
                            </a:rPr>
                            <m:t>895</m:t>
                          </m:r>
                        </m:num>
                        <m:den>
                          <m:r>
                            <a:rPr lang="en-US" sz="2400" i="1">
                              <a:effectLst/>
                              <a:latin typeface="Cambria Math" panose="02040503050406030204" pitchFamily="18" charset="0"/>
                              <a:ea typeface="Cambria Math" panose="02040503050406030204" pitchFamily="18" charset="0"/>
                              <a:cs typeface="Sakkal Majalla"/>
                            </a:rPr>
                            <m:t>h</m:t>
                          </m:r>
                        </m:den>
                      </m:f>
                      <m:r>
                        <a:rPr lang="en-US" sz="2400">
                          <a:effectLst/>
                          <a:latin typeface="Cambria Math" panose="02040503050406030204" pitchFamily="18" charset="0"/>
                          <a:ea typeface="Cambria Math" panose="02040503050406030204" pitchFamily="18" charset="0"/>
                          <a:cs typeface="Sakkal Majalla"/>
                        </a:rPr>
                        <m:t>   </m:t>
                      </m:r>
                      <m:r>
                        <a:rPr lang="en-US" sz="2400" i="1">
                          <a:effectLst/>
                          <a:latin typeface="Cambria Math" panose="02040503050406030204" pitchFamily="18" charset="0"/>
                          <a:ea typeface="Cambria Math" panose="02040503050406030204" pitchFamily="18" charset="0"/>
                          <a:cs typeface="Sakkal Majalla"/>
                        </a:rPr>
                        <m:t>…  (</m:t>
                      </m:r>
                      <m:r>
                        <a:rPr lang="en-US" sz="2400" i="1">
                          <a:effectLst/>
                          <a:latin typeface="Cambria Math" panose="02040503050406030204" pitchFamily="18" charset="0"/>
                          <a:ea typeface="Cambria Math" panose="02040503050406030204" pitchFamily="18" charset="0"/>
                          <a:cs typeface="Sakkal Majalla"/>
                        </a:rPr>
                        <m:t>𝑖𝑣</m:t>
                      </m:r>
                      <m:r>
                        <a:rPr lang="en-US" sz="2400" i="1">
                          <a:effectLst/>
                          <a:latin typeface="Cambria Math" panose="02040503050406030204" pitchFamily="18" charset="0"/>
                          <a:ea typeface="Cambria Math" panose="02040503050406030204" pitchFamily="18" charset="0"/>
                          <a:cs typeface="Sakkal Majalla"/>
                        </a:rPr>
                        <m:t>)</m:t>
                      </m:r>
                    </m:oMath>
                  </m:oMathPara>
                </a14:m>
                <a:endParaRPr lang="en-US" sz="1600" dirty="0">
                  <a:effectLst/>
                  <a:latin typeface="Cambria Math" panose="02040503050406030204" pitchFamily="18" charset="0"/>
                  <a:ea typeface="Cambria Math" panose="02040503050406030204" pitchFamily="18" charset="0"/>
                  <a:cs typeface="Arial"/>
                </a:endParaRPr>
              </a:p>
            </p:txBody>
          </p:sp>
        </mc:Choice>
        <mc:Fallback>
          <p:sp>
            <p:nvSpPr>
              <p:cNvPr id="4" name="Rectangle 3"/>
              <p:cNvSpPr>
                <a:spLocks noRot="1" noChangeAspect="1" noMove="1" noResize="1" noEditPoints="1" noAdjustHandles="1" noChangeArrowheads="1" noChangeShapeType="1" noTextEdit="1"/>
              </p:cNvSpPr>
              <p:nvPr/>
            </p:nvSpPr>
            <p:spPr>
              <a:xfrm>
                <a:off x="1115616" y="980728"/>
                <a:ext cx="7848872" cy="5647443"/>
              </a:xfrm>
              <a:prstGeom prst="rect">
                <a:avLst/>
              </a:prstGeom>
              <a:blipFill rotWithShape="1">
                <a:blip r:embed="rId2"/>
                <a:stretch>
                  <a:fillRect t="-1188" r="-1087"/>
                </a:stretch>
              </a:blipFill>
            </p:spPr>
            <p:txBody>
              <a:bodyPr/>
              <a:lstStyle/>
              <a:p>
                <a:r>
                  <a:rPr lang="ar-EG">
                    <a:noFill/>
                  </a:rPr>
                  <a:t> </a:t>
                </a:r>
              </a:p>
            </p:txBody>
          </p:sp>
        </mc:Fallback>
      </mc:AlternateContent>
    </p:spTree>
    <p:extLst>
      <p:ext uri="{BB962C8B-B14F-4D97-AF65-F5344CB8AC3E}">
        <p14:creationId xmlns:p14="http://schemas.microsoft.com/office/powerpoint/2010/main" val="2916479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32656"/>
            <a:ext cx="7124328" cy="648072"/>
          </a:xfrm>
        </p:spPr>
        <p:txBody>
          <a:bodyPr>
            <a:no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تقدير البراح لمنظم بورتر</a:t>
            </a:r>
            <a:endPar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mc:AlternateContent xmlns:mc="http://schemas.openxmlformats.org/markup-compatibility/2006">
        <mc:Choice xmlns:a14="http://schemas.microsoft.com/office/drawing/2010/main" Requires="a14">
          <p:sp>
            <p:nvSpPr>
              <p:cNvPr id="3" name="Rectangle 2"/>
              <p:cNvSpPr/>
              <p:nvPr/>
            </p:nvSpPr>
            <p:spPr>
              <a:xfrm>
                <a:off x="1259632" y="1268760"/>
                <a:ext cx="7344816" cy="4534959"/>
              </a:xfrm>
              <a:prstGeom prst="rect">
                <a:avLst/>
              </a:prstGeom>
            </p:spPr>
            <p:txBody>
              <a:bodyPr wrap="square">
                <a:spAutoFit/>
              </a:bodyPr>
              <a:lstStyle/>
              <a:p>
                <a:pPr marL="431800">
                  <a:lnSpc>
                    <a:spcPct val="150000"/>
                  </a:lnSpc>
                  <a:tabLst>
                    <a:tab pos="-635" algn="l"/>
                  </a:tabLst>
                </a:pPr>
                <a:r>
                  <a:rPr lang="ar-EG" sz="2800" dirty="0">
                    <a:latin typeface="Cambria Math" panose="02040503050406030204" pitchFamily="18" charset="0"/>
                    <a:ea typeface="Cambria Math" panose="02040503050406030204" pitchFamily="18" charset="0"/>
                    <a:cs typeface="Sakkal Majalla" panose="02000000000000000000" pitchFamily="2" charset="-78"/>
                  </a:rPr>
                  <a:t>وعندما يتساوى طول الأذرع مع طول الوصلات وتصبح </a:t>
                </a: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النقطتين   </a:t>
                </a:r>
                <a:r>
                  <a:rPr lang="en-US" sz="2400" dirty="0">
                    <a:effectLst/>
                    <a:latin typeface="Cambria Math" panose="02040503050406030204" pitchFamily="18" charset="0"/>
                    <a:ea typeface="Cambria Math" panose="02040503050406030204" pitchFamily="18" charset="0"/>
                    <a:cs typeface="Sakkal Majalla" panose="02000000000000000000" pitchFamily="2" charset="-78"/>
                  </a:rPr>
                  <a:t>(P and D)</a:t>
                </a:r>
                <a:r>
                  <a:rPr lang="ar-EG" sz="2800" dirty="0">
                    <a:effectLst/>
                    <a:latin typeface="Cambria Math" panose="02040503050406030204" pitchFamily="18" charset="0"/>
                    <a:ea typeface="Cambria Math" panose="02040503050406030204" pitchFamily="18" charset="0"/>
                    <a:cs typeface="Sakkal Majalla" panose="02000000000000000000" pitchFamily="2" charset="-78"/>
                  </a:rPr>
                  <a:t> على خط رأسي واحد فإنه ينتج عن ذلك أن:</a:t>
                </a:r>
                <a:endParaRPr lang="en-US" dirty="0">
                  <a:effectLst/>
                  <a:latin typeface="Cambria Math" panose="02040503050406030204" pitchFamily="18" charset="0"/>
                  <a:ea typeface="Cambria Math" panose="02040503050406030204" pitchFamily="18" charset="0"/>
                  <a:cs typeface="Sakkal Majalla" panose="02000000000000000000" pitchFamily="2" charset="-78"/>
                </a:endParaRPr>
              </a:p>
              <a:p>
                <a:pPr marL="431800">
                  <a:lnSpc>
                    <a:spcPct val="150000"/>
                  </a:lnSpc>
                  <a:tabLst>
                    <a:tab pos="-635" algn="l"/>
                  </a:tabLst>
                </a:pPr>
                <a14:m>
                  <m:oMathPara xmlns:m="http://schemas.openxmlformats.org/officeDocument/2006/math">
                    <m:oMathParaPr>
                      <m:jc m:val="centerGroup"/>
                    </m:oMathParaPr>
                    <m:oMath xmlns:m="http://schemas.openxmlformats.org/officeDocument/2006/math">
                      <m:func>
                        <m:funcPr>
                          <m:ctrlPr>
                            <a:rPr lang="en-US" sz="2800" i="1">
                              <a:effectLst/>
                              <a:latin typeface="Cambria Math" panose="02040503050406030204" pitchFamily="18" charset="0"/>
                              <a:ea typeface="Cambria Math" panose="02040503050406030204" pitchFamily="18" charset="0"/>
                              <a:cs typeface="Sakkal Majalla"/>
                            </a:rPr>
                          </m:ctrlPr>
                        </m:funcPr>
                        <m:fName>
                          <m:r>
                            <m:rPr>
                              <m:sty m:val="p"/>
                            </m:rPr>
                            <a:rPr lang="en-US" sz="2800">
                              <a:effectLst/>
                              <a:latin typeface="Cambria Math" panose="02040503050406030204" pitchFamily="18" charset="0"/>
                              <a:ea typeface="Cambria Math" panose="02040503050406030204" pitchFamily="18" charset="0"/>
                              <a:cs typeface="Sakkal Majalla"/>
                            </a:rPr>
                            <m:t>tan</m:t>
                          </m:r>
                        </m:fName>
                        <m:e>
                          <m:r>
                            <a:rPr lang="en-US" sz="2800" i="1">
                              <a:effectLst/>
                              <a:latin typeface="Cambria Math" panose="02040503050406030204" pitchFamily="18" charset="0"/>
                              <a:ea typeface="Cambria Math" panose="02040503050406030204" pitchFamily="18" charset="0"/>
                              <a:cs typeface="Sakkal Majalla"/>
                            </a:rPr>
                            <m:t>𝛼</m:t>
                          </m:r>
                          <m:r>
                            <a:rPr lang="en-US" sz="2800" i="1">
                              <a:effectLst/>
                              <a:latin typeface="Cambria Math" panose="02040503050406030204" pitchFamily="18" charset="0"/>
                              <a:ea typeface="Cambria Math" panose="02040503050406030204" pitchFamily="18" charset="0"/>
                              <a:cs typeface="Sakkal Majalla"/>
                            </a:rPr>
                            <m:t>= </m:t>
                          </m:r>
                          <m:func>
                            <m:funcPr>
                              <m:ctrlPr>
                                <a:rPr lang="en-US" sz="2800" i="1">
                                  <a:effectLst/>
                                  <a:latin typeface="Cambria Math" panose="02040503050406030204" pitchFamily="18" charset="0"/>
                                  <a:ea typeface="Cambria Math" panose="02040503050406030204" pitchFamily="18" charset="0"/>
                                  <a:cs typeface="Sakkal Majalla"/>
                                </a:rPr>
                              </m:ctrlPr>
                            </m:funcPr>
                            <m:fName>
                              <m:r>
                                <a:rPr lang="en-US" sz="2800" i="1">
                                  <a:effectLst/>
                                  <a:latin typeface="Cambria Math" panose="02040503050406030204" pitchFamily="18" charset="0"/>
                                  <a:ea typeface="Cambria Math" panose="02040503050406030204" pitchFamily="18" charset="0"/>
                                  <a:cs typeface="Sakkal Majalla"/>
                                </a:rPr>
                                <m:t>𝑡𝑎𝑛</m:t>
                              </m:r>
                            </m:fName>
                            <m:e>
                              <m:r>
                                <a:rPr lang="en-US" sz="2800" i="1">
                                  <a:effectLst/>
                                  <a:latin typeface="Cambria Math" panose="02040503050406030204" pitchFamily="18" charset="0"/>
                                  <a:ea typeface="Cambria Math" panose="02040503050406030204" pitchFamily="18" charset="0"/>
                                  <a:cs typeface="Sakkal Majalla"/>
                                </a:rPr>
                                <m:t>𝛽</m:t>
                              </m:r>
                            </m:e>
                          </m:func>
                          <m:r>
                            <a:rPr lang="en-US" sz="2800" i="1">
                              <a:effectLst/>
                              <a:latin typeface="Cambria Math" panose="02040503050406030204" pitchFamily="18" charset="0"/>
                              <a:ea typeface="Cambria Math" panose="02040503050406030204" pitchFamily="18" charset="0"/>
                              <a:cs typeface="Sakkal Majalla"/>
                            </a:rPr>
                            <m:t> </m:t>
                          </m:r>
                        </m:e>
                      </m:func>
                      <m:r>
                        <a:rPr lang="en-US" sz="2800" i="1">
                          <a:effectLst/>
                          <a:latin typeface="Cambria Math" panose="02040503050406030204" pitchFamily="18" charset="0"/>
                          <a:ea typeface="Cambria Math" panose="02040503050406030204" pitchFamily="18" charset="0"/>
                          <a:cs typeface="Sakkal Majalla"/>
                        </a:rPr>
                        <m:t>   </m:t>
                      </m:r>
                      <m:r>
                        <a:rPr lang="en-US" sz="2800" i="1">
                          <a:effectLst/>
                          <a:latin typeface="Cambria Math" panose="02040503050406030204" pitchFamily="18" charset="0"/>
                          <a:ea typeface="Cambria Math" panose="02040503050406030204" pitchFamily="18" charset="0"/>
                          <a:cs typeface="Sakkal Majalla"/>
                        </a:rPr>
                        <m:t>𝑜𝑟</m:t>
                      </m:r>
                      <m:r>
                        <a:rPr lang="en-US" sz="2800" i="1">
                          <a:effectLst/>
                          <a:latin typeface="Cambria Math" panose="02040503050406030204" pitchFamily="18" charset="0"/>
                          <a:ea typeface="Cambria Math" panose="02040503050406030204" pitchFamily="18" charset="0"/>
                          <a:cs typeface="Sakkal Majalla"/>
                        </a:rPr>
                        <m:t>    </m:t>
                      </m:r>
                      <m:r>
                        <a:rPr lang="en-US" sz="2800" i="1">
                          <a:effectLst/>
                          <a:latin typeface="Cambria Math" panose="02040503050406030204" pitchFamily="18" charset="0"/>
                          <a:ea typeface="Cambria Math" panose="02040503050406030204" pitchFamily="18" charset="0"/>
                          <a:cs typeface="Sakkal Majalla"/>
                        </a:rPr>
                        <m:t>𝑞</m:t>
                      </m:r>
                      <m:r>
                        <a:rPr lang="en-US" sz="2800" i="1">
                          <a:effectLst/>
                          <a:latin typeface="Cambria Math" panose="02040503050406030204" pitchFamily="18" charset="0"/>
                          <a:ea typeface="Cambria Math" panose="02040503050406030204" pitchFamily="18" charset="0"/>
                          <a:cs typeface="Sakkal Majalla"/>
                        </a:rPr>
                        <m:t>=</m:t>
                      </m:r>
                      <m:f>
                        <m:fPr>
                          <m:ctrlPr>
                            <a:rPr lang="en-US" sz="2800" i="1">
                              <a:effectLst/>
                              <a:latin typeface="Cambria Math" panose="02040503050406030204" pitchFamily="18" charset="0"/>
                              <a:ea typeface="Cambria Math" panose="02040503050406030204" pitchFamily="18" charset="0"/>
                              <a:cs typeface="Sakkal Majalla"/>
                            </a:rPr>
                          </m:ctrlPr>
                        </m:fPr>
                        <m:num>
                          <m:func>
                            <m:funcPr>
                              <m:ctrlPr>
                                <a:rPr lang="en-US" sz="2800" i="1">
                                  <a:effectLst/>
                                  <a:latin typeface="Cambria Math" panose="02040503050406030204" pitchFamily="18" charset="0"/>
                                  <a:ea typeface="Cambria Math" panose="02040503050406030204" pitchFamily="18" charset="0"/>
                                  <a:cs typeface="Sakkal Majalla"/>
                                </a:rPr>
                              </m:ctrlPr>
                            </m:funcPr>
                            <m:fName>
                              <m:r>
                                <m:rPr>
                                  <m:sty m:val="p"/>
                                </m:rPr>
                                <a:rPr lang="en-US" sz="2800">
                                  <a:effectLst/>
                                  <a:latin typeface="Cambria Math" panose="02040503050406030204" pitchFamily="18" charset="0"/>
                                  <a:ea typeface="Cambria Math" panose="02040503050406030204" pitchFamily="18" charset="0"/>
                                  <a:cs typeface="Sakkal Majalla"/>
                                </a:rPr>
                                <m:t>tan</m:t>
                              </m:r>
                            </m:fName>
                            <m:e>
                              <m:r>
                                <a:rPr lang="en-US" sz="2800" i="1">
                                  <a:effectLst/>
                                  <a:latin typeface="Cambria Math" panose="02040503050406030204" pitchFamily="18" charset="0"/>
                                  <a:ea typeface="Cambria Math" panose="02040503050406030204" pitchFamily="18" charset="0"/>
                                  <a:cs typeface="Sakkal Majalla"/>
                                </a:rPr>
                                <m:t>𝛼</m:t>
                              </m:r>
                            </m:e>
                          </m:func>
                        </m:num>
                        <m:den>
                          <m:func>
                            <m:funcPr>
                              <m:ctrlPr>
                                <a:rPr lang="en-US" sz="2800" i="1">
                                  <a:effectLst/>
                                  <a:latin typeface="Cambria Math" panose="02040503050406030204" pitchFamily="18" charset="0"/>
                                  <a:ea typeface="Cambria Math" panose="02040503050406030204" pitchFamily="18" charset="0"/>
                                  <a:cs typeface="Sakkal Majalla"/>
                                </a:rPr>
                              </m:ctrlPr>
                            </m:funcPr>
                            <m:fName>
                              <m:r>
                                <m:rPr>
                                  <m:sty m:val="p"/>
                                </m:rPr>
                                <a:rPr lang="en-US" sz="2800">
                                  <a:effectLst/>
                                  <a:latin typeface="Cambria Math" panose="02040503050406030204" pitchFamily="18" charset="0"/>
                                  <a:ea typeface="Cambria Math" panose="02040503050406030204" pitchFamily="18" charset="0"/>
                                  <a:cs typeface="Sakkal Majalla"/>
                                </a:rPr>
                                <m:t>tan</m:t>
                              </m:r>
                            </m:fName>
                            <m:e>
                              <m:r>
                                <a:rPr lang="en-US" sz="2800" i="1">
                                  <a:effectLst/>
                                  <a:latin typeface="Cambria Math" panose="02040503050406030204" pitchFamily="18" charset="0"/>
                                  <a:ea typeface="Cambria Math" panose="02040503050406030204" pitchFamily="18" charset="0"/>
                                  <a:cs typeface="Sakkal Majalla"/>
                                </a:rPr>
                                <m:t>𝛽</m:t>
                              </m:r>
                            </m:e>
                          </m:func>
                        </m:den>
                      </m:f>
                      <m:r>
                        <a:rPr lang="en-US" sz="2800" i="1">
                          <a:effectLst/>
                          <a:latin typeface="Cambria Math" panose="02040503050406030204" pitchFamily="18" charset="0"/>
                          <a:ea typeface="Cambria Math" panose="02040503050406030204" pitchFamily="18" charset="0"/>
                          <a:cs typeface="Sakkal Majalla"/>
                        </a:rPr>
                        <m:t>=</m:t>
                      </m:r>
                      <m:r>
                        <a:rPr lang="en-US" sz="2800" i="1">
                          <a:effectLst/>
                          <a:latin typeface="Cambria Math" panose="02040503050406030204" pitchFamily="18" charset="0"/>
                          <a:ea typeface="Cambria Math" panose="02040503050406030204" pitchFamily="18" charset="0"/>
                          <a:cs typeface="Sakkal Majalla"/>
                        </a:rPr>
                        <m:t>1</m:t>
                      </m:r>
                      <m:r>
                        <a:rPr lang="en-US" sz="2800" i="1">
                          <a:effectLst/>
                          <a:latin typeface="Cambria Math" panose="02040503050406030204" pitchFamily="18" charset="0"/>
                          <a:ea typeface="Cambria Math" panose="02040503050406030204" pitchFamily="18" charset="0"/>
                          <a:cs typeface="Sakkal Majalla"/>
                        </a:rPr>
                        <m:t>    </m:t>
                      </m:r>
                    </m:oMath>
                  </m:oMathPara>
                </a14:m>
                <a:endParaRPr lang="en-US" dirty="0">
                  <a:effectLst/>
                  <a:latin typeface="Cambria Math" panose="02040503050406030204" pitchFamily="18" charset="0"/>
                  <a:ea typeface="Cambria Math" panose="02040503050406030204" pitchFamily="18" charset="0"/>
                  <a:cs typeface="Sakkal Majalla" panose="02000000000000000000" pitchFamily="2" charset="-78"/>
                </a:endParaRPr>
              </a:p>
              <a:p>
                <a:pPr marL="431800">
                  <a:lnSpc>
                    <a:spcPct val="150000"/>
                  </a:lnSpc>
                  <a:tabLst>
                    <a:tab pos="-635" algn="l"/>
                  </a:tabLst>
                </a:pPr>
                <a:r>
                  <a:rPr lang="ar-EG" sz="2800" dirty="0">
                    <a:effectLst/>
                    <a:latin typeface="Cambria Math" panose="02040503050406030204" pitchFamily="18" charset="0"/>
                    <a:ea typeface="Cambria Math" panose="02040503050406030204" pitchFamily="18" charset="0"/>
                    <a:cs typeface="Sakkal Majalla" panose="02000000000000000000" pitchFamily="2" charset="-78"/>
                  </a:rPr>
                  <a:t>بالتعويض بالمعادلة السابقة في المعادلة </a:t>
                </a:r>
                <a:r>
                  <a:rPr lang="en-US" sz="2800" dirty="0">
                    <a:effectLst/>
                    <a:latin typeface="Cambria Math" panose="02040503050406030204" pitchFamily="18" charset="0"/>
                    <a:ea typeface="Cambria Math" panose="02040503050406030204" pitchFamily="18" charset="0"/>
                    <a:cs typeface="Sakkal Majalla" panose="02000000000000000000" pitchFamily="2" charset="-78"/>
                  </a:rPr>
                  <a:t>(iv) </a:t>
                </a:r>
                <a:r>
                  <a:rPr lang="ar-EG" sz="2800" dirty="0">
                    <a:effectLst/>
                    <a:latin typeface="Cambria Math" panose="02040503050406030204" pitchFamily="18" charset="0"/>
                    <a:ea typeface="Cambria Math" panose="02040503050406030204" pitchFamily="18" charset="0"/>
                    <a:cs typeface="Sakkal Majalla" panose="02000000000000000000" pitchFamily="2" charset="-78"/>
                  </a:rPr>
                  <a:t>نحصل على:</a:t>
                </a:r>
                <a:endParaRPr lang="en-US" dirty="0">
                  <a:effectLst/>
                  <a:latin typeface="Cambria Math" panose="02040503050406030204" pitchFamily="18" charset="0"/>
                  <a:ea typeface="Cambria Math" panose="02040503050406030204" pitchFamily="18" charset="0"/>
                  <a:cs typeface="Sakkal Majalla" panose="02000000000000000000" pitchFamily="2" charset="-78"/>
                </a:endParaRPr>
              </a:p>
              <a:p>
                <a:pPr marL="431800" algn="just">
                  <a:lnSpc>
                    <a:spcPct val="150000"/>
                  </a:lnSpc>
                  <a:tabLst>
                    <a:tab pos="-635" algn="l"/>
                  </a:tabLst>
                </a:pPr>
                <a14:m>
                  <m:oMathPara xmlns:m="http://schemas.openxmlformats.org/officeDocument/2006/math">
                    <m:oMathParaPr>
                      <m:jc m:val="centerGroup"/>
                    </m:oMathParaPr>
                    <m:oMath xmlns:m="http://schemas.openxmlformats.org/officeDocument/2006/math">
                      <m:sSup>
                        <m:sSupPr>
                          <m:ctrlPr>
                            <a:rPr lang="en-US" sz="2800" i="1">
                              <a:effectLst/>
                              <a:latin typeface="Cambria Math" panose="02040503050406030204" pitchFamily="18" charset="0"/>
                              <a:ea typeface="Cambria Math" panose="02040503050406030204" pitchFamily="18" charset="0"/>
                              <a:cs typeface="Sakkal Majalla"/>
                            </a:rPr>
                          </m:ctrlPr>
                        </m:sSupPr>
                        <m:e>
                          <m:r>
                            <a:rPr lang="en-US" sz="2800" i="1">
                              <a:effectLst/>
                              <a:latin typeface="Cambria Math" panose="02040503050406030204" pitchFamily="18" charset="0"/>
                              <a:ea typeface="Cambria Math" panose="02040503050406030204" pitchFamily="18" charset="0"/>
                              <a:cs typeface="Sakkal Majalla"/>
                            </a:rPr>
                            <m:t>𝑁</m:t>
                          </m:r>
                        </m:e>
                        <m:sup>
                          <m:r>
                            <a:rPr lang="en-US" sz="2800" i="1">
                              <a:effectLst/>
                              <a:latin typeface="Cambria Math" panose="02040503050406030204" pitchFamily="18" charset="0"/>
                              <a:ea typeface="Cambria Math" panose="02040503050406030204" pitchFamily="18" charset="0"/>
                              <a:cs typeface="Sakkal Majalla"/>
                            </a:rPr>
                            <m:t>2</m:t>
                          </m:r>
                        </m:sup>
                      </m:sSup>
                      <m:r>
                        <a:rPr lang="en-US" sz="2800" i="1">
                          <a:effectLst/>
                          <a:latin typeface="Cambria Math" panose="02040503050406030204" pitchFamily="18" charset="0"/>
                          <a:ea typeface="Cambria Math" panose="02040503050406030204" pitchFamily="18" charset="0"/>
                          <a:cs typeface="Sakkal Majalla"/>
                        </a:rPr>
                        <m:t>=</m:t>
                      </m:r>
                      <m:f>
                        <m:fPr>
                          <m:ctrlPr>
                            <a:rPr lang="en-US" sz="2800" i="1">
                              <a:effectLst/>
                              <a:latin typeface="Cambria Math" panose="02040503050406030204" pitchFamily="18" charset="0"/>
                              <a:ea typeface="Cambria Math" panose="02040503050406030204" pitchFamily="18" charset="0"/>
                              <a:cs typeface="Sakkal Majalla"/>
                            </a:rPr>
                          </m:ctrlPr>
                        </m:fPr>
                        <m:num>
                          <m:r>
                            <a:rPr lang="en-US" sz="2800" i="1">
                              <a:effectLst/>
                              <a:latin typeface="Cambria Math" panose="02040503050406030204" pitchFamily="18" charset="0"/>
                              <a:ea typeface="Cambria Math" panose="02040503050406030204" pitchFamily="18" charset="0"/>
                              <a:cs typeface="Sakkal Majalla"/>
                            </a:rPr>
                            <m:t>𝑚</m:t>
                          </m:r>
                          <m:r>
                            <a:rPr lang="en-US" sz="2800" i="1">
                              <a:effectLst/>
                              <a:latin typeface="Cambria Math" panose="02040503050406030204" pitchFamily="18" charset="0"/>
                              <a:ea typeface="Cambria Math" panose="02040503050406030204" pitchFamily="18" charset="0"/>
                              <a:cs typeface="Sakkal Majalla"/>
                            </a:rPr>
                            <m:t>+</m:t>
                          </m:r>
                          <m:r>
                            <a:rPr lang="en-US" sz="2800" i="1">
                              <a:effectLst/>
                              <a:latin typeface="Cambria Math" panose="02040503050406030204" pitchFamily="18" charset="0"/>
                              <a:ea typeface="Cambria Math" panose="02040503050406030204" pitchFamily="18" charset="0"/>
                              <a:cs typeface="Sakkal Majalla"/>
                            </a:rPr>
                            <m:t>𝑀</m:t>
                          </m:r>
                        </m:num>
                        <m:den>
                          <m:r>
                            <a:rPr lang="en-US" sz="2800" i="1">
                              <a:effectLst/>
                              <a:latin typeface="Cambria Math" panose="02040503050406030204" pitchFamily="18" charset="0"/>
                              <a:ea typeface="Cambria Math" panose="02040503050406030204" pitchFamily="18" charset="0"/>
                              <a:cs typeface="Sakkal Majalla"/>
                            </a:rPr>
                            <m:t>𝑚</m:t>
                          </m:r>
                        </m:den>
                      </m:f>
                      <m:r>
                        <a:rPr lang="ar-EG" sz="2800">
                          <a:effectLst/>
                          <a:latin typeface="Cambria Math" panose="02040503050406030204" pitchFamily="18" charset="0"/>
                          <a:ea typeface="Cambria Math" panose="02040503050406030204" pitchFamily="18" charset="0"/>
                          <a:cs typeface="Sakkal Majalla"/>
                        </a:rPr>
                        <m:t>×</m:t>
                      </m:r>
                      <m:f>
                        <m:fPr>
                          <m:ctrlPr>
                            <a:rPr lang="en-US" sz="2800" i="1">
                              <a:effectLst/>
                              <a:latin typeface="Cambria Math" panose="02040503050406030204" pitchFamily="18" charset="0"/>
                              <a:ea typeface="Cambria Math" panose="02040503050406030204" pitchFamily="18" charset="0"/>
                              <a:cs typeface="Sakkal Majalla"/>
                            </a:rPr>
                          </m:ctrlPr>
                        </m:fPr>
                        <m:num>
                          <m:r>
                            <a:rPr lang="en-US" sz="2800" i="1">
                              <a:effectLst/>
                              <a:latin typeface="Cambria Math" panose="02040503050406030204" pitchFamily="18" charset="0"/>
                              <a:ea typeface="Cambria Math" panose="02040503050406030204" pitchFamily="18" charset="0"/>
                              <a:cs typeface="Sakkal Majalla"/>
                            </a:rPr>
                            <m:t>895</m:t>
                          </m:r>
                        </m:num>
                        <m:den>
                          <m:r>
                            <a:rPr lang="en-US" sz="2800" i="1">
                              <a:effectLst/>
                              <a:latin typeface="Cambria Math" panose="02040503050406030204" pitchFamily="18" charset="0"/>
                              <a:ea typeface="Cambria Math" panose="02040503050406030204" pitchFamily="18" charset="0"/>
                              <a:cs typeface="Sakkal Majalla"/>
                            </a:rPr>
                            <m:t>h</m:t>
                          </m:r>
                        </m:den>
                      </m:f>
                      <m:r>
                        <a:rPr lang="en-US" sz="2800">
                          <a:effectLst/>
                          <a:latin typeface="Cambria Math" panose="02040503050406030204" pitchFamily="18" charset="0"/>
                          <a:ea typeface="Cambria Math" panose="02040503050406030204" pitchFamily="18" charset="0"/>
                          <a:cs typeface="Sakkal Majalla"/>
                        </a:rPr>
                        <m:t>   </m:t>
                      </m:r>
                      <m:r>
                        <a:rPr lang="en-US" sz="2800" i="1">
                          <a:effectLst/>
                          <a:latin typeface="Cambria Math" panose="02040503050406030204" pitchFamily="18" charset="0"/>
                          <a:ea typeface="Cambria Math" panose="02040503050406030204" pitchFamily="18" charset="0"/>
                          <a:cs typeface="Sakkal Majalla"/>
                        </a:rPr>
                        <m:t>…  (</m:t>
                      </m:r>
                      <m:r>
                        <a:rPr lang="en-US" sz="2800" i="1">
                          <a:effectLst/>
                          <a:latin typeface="Cambria Math" panose="02040503050406030204" pitchFamily="18" charset="0"/>
                          <a:ea typeface="Cambria Math" panose="02040503050406030204" pitchFamily="18" charset="0"/>
                          <a:cs typeface="Sakkal Majalla"/>
                        </a:rPr>
                        <m:t>𝑣</m:t>
                      </m:r>
                      <m:r>
                        <a:rPr lang="en-US" sz="2800" i="1">
                          <a:effectLst/>
                          <a:latin typeface="Cambria Math" panose="02040503050406030204" pitchFamily="18" charset="0"/>
                          <a:ea typeface="Cambria Math" panose="02040503050406030204" pitchFamily="18" charset="0"/>
                          <a:cs typeface="Sakkal Majalla"/>
                        </a:rPr>
                        <m:t>)</m:t>
                      </m:r>
                    </m:oMath>
                  </m:oMathPara>
                </a14:m>
                <a:endParaRPr lang="en-US" dirty="0">
                  <a:effectLst/>
                  <a:latin typeface="Cambria Math" panose="02040503050406030204" pitchFamily="18" charset="0"/>
                  <a:ea typeface="Cambria Math" panose="02040503050406030204" pitchFamily="18" charset="0"/>
                  <a:cs typeface="Sakkal Majalla" panose="02000000000000000000" pitchFamily="2" charset="-78"/>
                </a:endParaRPr>
              </a:p>
            </p:txBody>
          </p:sp>
        </mc:Choice>
        <mc:Fallback>
          <p:sp>
            <p:nvSpPr>
              <p:cNvPr id="3" name="Rectangle 2"/>
              <p:cNvSpPr>
                <a:spLocks noRot="1" noChangeAspect="1" noMove="1" noResize="1" noEditPoints="1" noAdjustHandles="1" noChangeArrowheads="1" noChangeShapeType="1" noTextEdit="1"/>
              </p:cNvSpPr>
              <p:nvPr/>
            </p:nvSpPr>
            <p:spPr>
              <a:xfrm>
                <a:off x="1259632" y="1268760"/>
                <a:ext cx="7344816" cy="4534959"/>
              </a:xfrm>
              <a:prstGeom prst="rect">
                <a:avLst/>
              </a:prstGeom>
              <a:blipFill rotWithShape="1">
                <a:blip r:embed="rId2"/>
                <a:stretch>
                  <a:fillRect/>
                </a:stretch>
              </a:blipFill>
            </p:spPr>
            <p:txBody>
              <a:bodyPr/>
              <a:lstStyle/>
              <a:p>
                <a:r>
                  <a:rPr lang="ar-EG">
                    <a:noFill/>
                  </a:rPr>
                  <a:t> </a:t>
                </a:r>
              </a:p>
            </p:txBody>
          </p:sp>
        </mc:Fallback>
      </mc:AlternateContent>
    </p:spTree>
    <p:extLst>
      <p:ext uri="{BB962C8B-B14F-4D97-AF65-F5344CB8AC3E}">
        <p14:creationId xmlns:p14="http://schemas.microsoft.com/office/powerpoint/2010/main" val="2283499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32656"/>
            <a:ext cx="7124328" cy="648072"/>
          </a:xfrm>
        </p:spPr>
        <p:txBody>
          <a:bodyPr>
            <a:no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تقدير البراح لمنظم بورتر</a:t>
            </a:r>
            <a:endPar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mc:AlternateContent xmlns:mc="http://schemas.openxmlformats.org/markup-compatibility/2006">
        <mc:Choice xmlns:a14="http://schemas.microsoft.com/office/drawing/2010/main" Requires="a14">
          <p:sp>
            <p:nvSpPr>
              <p:cNvPr id="4" name="Rectangle 3"/>
              <p:cNvSpPr/>
              <p:nvPr/>
            </p:nvSpPr>
            <p:spPr>
              <a:xfrm>
                <a:off x="1187624" y="1137398"/>
                <a:ext cx="7776864" cy="5253554"/>
              </a:xfrm>
              <a:prstGeom prst="rect">
                <a:avLst/>
              </a:prstGeom>
            </p:spPr>
            <p:txBody>
              <a:bodyPr wrap="square">
                <a:spAutoFit/>
              </a:bodyPr>
              <a:lstStyle/>
              <a:p>
                <a:pPr marL="457200" indent="-457200" algn="just">
                  <a:lnSpc>
                    <a:spcPct val="120000"/>
                  </a:lnSpc>
                  <a:buFont typeface="Wingdings" panose="05000000000000000000" pitchFamily="2" charset="2"/>
                  <a:buChar char="§"/>
                  <a:tabLst>
                    <a:tab pos="-635" algn="l"/>
                  </a:tabLst>
                </a:pPr>
                <a:r>
                  <a:rPr lang="ar-EG" sz="2800" spc="-30" dirty="0">
                    <a:latin typeface="Cambria Math" panose="02040503050406030204" pitchFamily="18" charset="0"/>
                    <a:ea typeface="Cambria Math" panose="02040503050406030204" pitchFamily="18" charset="0"/>
                    <a:cs typeface="Sakkal Majalla" panose="02000000000000000000" pitchFamily="2" charset="-78"/>
                  </a:rPr>
                  <a:t>وعندما يتم أخد الإحتكاك عند الجلبة في الإعتبار فإن </a:t>
                </a:r>
                <a:r>
                  <a:rPr lang="ar-EG" sz="2800" spc="-30" dirty="0" smtClean="0">
                    <a:latin typeface="Cambria Math" panose="02040503050406030204" pitchFamily="18" charset="0"/>
                    <a:ea typeface="Cambria Math" panose="02040503050406030204" pitchFamily="18" charset="0"/>
                    <a:cs typeface="Sakkal Majalla" panose="02000000000000000000" pitchFamily="2" charset="-78"/>
                  </a:rPr>
                  <a:t>المعادلتين                     </a:t>
                </a:r>
                <a:r>
                  <a:rPr lang="en-US" sz="2400" spc="-30" dirty="0">
                    <a:effectLst/>
                    <a:latin typeface="Cambria Math" panose="02040503050406030204" pitchFamily="18" charset="0"/>
                    <a:ea typeface="Cambria Math" panose="02040503050406030204" pitchFamily="18" charset="0"/>
                    <a:cs typeface="Sakkal Majalla" panose="02000000000000000000" pitchFamily="2" charset="-78"/>
                  </a:rPr>
                  <a:t>(iv)</a:t>
                </a:r>
                <a:r>
                  <a:rPr lang="en-US" sz="2800" spc="-30" dirty="0">
                    <a:effectLst/>
                    <a:latin typeface="Cambria Math" panose="02040503050406030204" pitchFamily="18" charset="0"/>
                    <a:ea typeface="Cambria Math" panose="02040503050406030204" pitchFamily="18" charset="0"/>
                    <a:cs typeface="Sakkal Majalla" panose="02000000000000000000" pitchFamily="2" charset="-78"/>
                  </a:rPr>
                  <a:t> and </a:t>
                </a:r>
                <a:r>
                  <a:rPr lang="en-US" sz="2400" spc="-30" dirty="0">
                    <a:effectLst/>
                    <a:latin typeface="Cambria Math" panose="02040503050406030204" pitchFamily="18" charset="0"/>
                    <a:ea typeface="Cambria Math" panose="02040503050406030204" pitchFamily="18" charset="0"/>
                    <a:cs typeface="Sakkal Majalla" panose="02000000000000000000" pitchFamily="2" charset="-78"/>
                  </a:rPr>
                  <a:t>(v)</a:t>
                </a:r>
                <a:r>
                  <a:rPr lang="ar-EG" sz="2800" spc="-30" dirty="0">
                    <a:effectLst/>
                    <a:latin typeface="Cambria Math" panose="02040503050406030204" pitchFamily="18" charset="0"/>
                    <a:ea typeface="Cambria Math" panose="02040503050406030204" pitchFamily="18" charset="0"/>
                    <a:cs typeface="Sakkal Majalla" panose="02000000000000000000" pitchFamily="2" charset="-78"/>
                  </a:rPr>
                  <a:t> تصبحا كما يلي:</a:t>
                </a:r>
                <a:endParaRPr lang="en-US" dirty="0">
                  <a:effectLst/>
                  <a:latin typeface="Cambria Math" panose="02040503050406030204" pitchFamily="18" charset="0"/>
                  <a:ea typeface="Cambria Math" panose="02040503050406030204" pitchFamily="18" charset="0"/>
                  <a:cs typeface="Sakkal Majalla" panose="02000000000000000000" pitchFamily="2" charset="-78"/>
                </a:endParaRPr>
              </a:p>
              <a:p>
                <a:pPr algn="just">
                  <a:lnSpc>
                    <a:spcPct val="120000"/>
                  </a:lnSpc>
                  <a:tabLst>
                    <a:tab pos="-635" algn="l"/>
                  </a:tabLst>
                </a:pPr>
                <a14:m>
                  <m:oMathPara xmlns:m="http://schemas.openxmlformats.org/officeDocument/2006/math">
                    <m:oMathParaPr>
                      <m:jc m:val="centerGroup"/>
                    </m:oMathParaPr>
                    <m:oMath xmlns:m="http://schemas.openxmlformats.org/officeDocument/2006/math">
                      <m:sSup>
                        <m:sSupPr>
                          <m:ctrlPr>
                            <a:rPr lang="en-US" sz="2400" i="1">
                              <a:effectLst/>
                              <a:latin typeface="Cambria Math" panose="02040503050406030204" pitchFamily="18" charset="0"/>
                              <a:ea typeface="Cambria Math" panose="02040503050406030204" pitchFamily="18" charset="0"/>
                              <a:cs typeface="Sakkal Majalla"/>
                            </a:rPr>
                          </m:ctrlPr>
                        </m:sSupPr>
                        <m:e>
                          <m:r>
                            <a:rPr lang="en-US" sz="2400" i="1">
                              <a:effectLst/>
                              <a:latin typeface="Cambria Math" panose="02040503050406030204" pitchFamily="18" charset="0"/>
                              <a:ea typeface="Cambria Math" panose="02040503050406030204" pitchFamily="18" charset="0"/>
                              <a:cs typeface="Sakkal Majalla"/>
                            </a:rPr>
                            <m:t>𝑁</m:t>
                          </m:r>
                        </m:e>
                        <m:sup>
                          <m:r>
                            <a:rPr lang="en-US" sz="2400" i="1">
                              <a:effectLst/>
                              <a:latin typeface="Cambria Math" panose="02040503050406030204" pitchFamily="18" charset="0"/>
                              <a:ea typeface="Cambria Math" panose="02040503050406030204" pitchFamily="18" charset="0"/>
                              <a:cs typeface="Sakkal Majalla"/>
                            </a:rPr>
                            <m:t>2</m:t>
                          </m:r>
                        </m:sup>
                      </m:sSup>
                      <m:r>
                        <a:rPr lang="en-US" sz="2400" i="1">
                          <a:effectLst/>
                          <a:latin typeface="Cambria Math" panose="02040503050406030204" pitchFamily="18" charset="0"/>
                          <a:ea typeface="Cambria Math" panose="02040503050406030204" pitchFamily="18" charset="0"/>
                          <a:cs typeface="Sakkal Majalla"/>
                        </a:rPr>
                        <m:t>=</m:t>
                      </m:r>
                      <m:f>
                        <m:fPr>
                          <m:ctrlPr>
                            <a:rPr lang="en-US" sz="2400" i="1">
                              <a:effectLst/>
                              <a:latin typeface="Cambria Math" panose="02040503050406030204" pitchFamily="18" charset="0"/>
                              <a:ea typeface="Cambria Math" panose="02040503050406030204" pitchFamily="18" charset="0"/>
                              <a:cs typeface="Sakkal Majalla"/>
                            </a:rPr>
                          </m:ctrlPr>
                        </m:fPr>
                        <m:num>
                          <m:r>
                            <a:rPr lang="en-US" sz="2400" i="1">
                              <a:effectLst/>
                              <a:latin typeface="Cambria Math" panose="02040503050406030204" pitchFamily="18" charset="0"/>
                              <a:ea typeface="Cambria Math" panose="02040503050406030204" pitchFamily="18" charset="0"/>
                              <a:cs typeface="Sakkal Majalla"/>
                            </a:rPr>
                            <m:t>𝑚</m:t>
                          </m:r>
                          <m:r>
                            <a:rPr lang="en-US" sz="2400" i="1">
                              <a:effectLst/>
                              <a:latin typeface="Cambria Math" panose="02040503050406030204" pitchFamily="18" charset="0"/>
                              <a:ea typeface="Cambria Math" panose="02040503050406030204" pitchFamily="18" charset="0"/>
                              <a:cs typeface="Sakkal Majalla"/>
                            </a:rPr>
                            <m:t>.</m:t>
                          </m:r>
                          <m:r>
                            <a:rPr lang="en-US" sz="2400" i="1">
                              <a:effectLst/>
                              <a:latin typeface="Cambria Math" panose="02040503050406030204" pitchFamily="18" charset="0"/>
                              <a:ea typeface="Cambria Math" panose="02040503050406030204" pitchFamily="18" charset="0"/>
                              <a:cs typeface="Sakkal Majalla"/>
                            </a:rPr>
                            <m:t>𝑔</m:t>
                          </m:r>
                          <m:r>
                            <a:rPr lang="en-US" sz="2400" i="1">
                              <a:effectLst/>
                              <a:latin typeface="Cambria Math" panose="02040503050406030204" pitchFamily="18" charset="0"/>
                              <a:ea typeface="Cambria Math" panose="02040503050406030204" pitchFamily="18" charset="0"/>
                              <a:cs typeface="Sakkal Majalla"/>
                            </a:rPr>
                            <m:t>+</m:t>
                          </m:r>
                          <m:f>
                            <m:fPr>
                              <m:ctrlPr>
                                <a:rPr lang="en-US" sz="2400" i="1">
                                  <a:effectLst/>
                                  <a:latin typeface="Cambria Math" panose="02040503050406030204" pitchFamily="18" charset="0"/>
                                  <a:ea typeface="Cambria Math" panose="02040503050406030204" pitchFamily="18" charset="0"/>
                                  <a:cs typeface="Sakkal Majalla"/>
                                </a:rPr>
                              </m:ctrlPr>
                            </m:fPr>
                            <m:num>
                              <m:d>
                                <m:dPr>
                                  <m:ctrlPr>
                                    <a:rPr lang="en-US" sz="2400" i="1">
                                      <a:effectLst/>
                                      <a:latin typeface="Cambria Math" panose="02040503050406030204" pitchFamily="18" charset="0"/>
                                      <a:ea typeface="Cambria Math" panose="02040503050406030204" pitchFamily="18" charset="0"/>
                                      <a:cs typeface="Sakkal Majalla"/>
                                    </a:rPr>
                                  </m:ctrlPr>
                                </m:dPr>
                                <m:e>
                                  <m:r>
                                    <a:rPr lang="en-US" sz="2400" i="1">
                                      <a:effectLst/>
                                      <a:latin typeface="Cambria Math" panose="02040503050406030204" pitchFamily="18" charset="0"/>
                                      <a:ea typeface="Cambria Math" panose="02040503050406030204" pitchFamily="18" charset="0"/>
                                      <a:cs typeface="Sakkal Majalla"/>
                                    </a:rPr>
                                    <m:t>𝑀</m:t>
                                  </m:r>
                                  <m:r>
                                    <a:rPr lang="en-US" sz="2400" i="1">
                                      <a:effectLst/>
                                      <a:latin typeface="Cambria Math" panose="02040503050406030204" pitchFamily="18" charset="0"/>
                                      <a:ea typeface="Cambria Math" panose="02040503050406030204" pitchFamily="18" charset="0"/>
                                      <a:cs typeface="Sakkal Majalla"/>
                                    </a:rPr>
                                    <m:t>.</m:t>
                                  </m:r>
                                  <m:r>
                                    <a:rPr lang="en-US" sz="2400" i="1">
                                      <a:effectLst/>
                                      <a:latin typeface="Cambria Math" panose="02040503050406030204" pitchFamily="18" charset="0"/>
                                      <a:ea typeface="Cambria Math" panose="02040503050406030204" pitchFamily="18" charset="0"/>
                                      <a:cs typeface="Sakkal Majalla"/>
                                    </a:rPr>
                                    <m:t>𝑔</m:t>
                                  </m:r>
                                  <m:r>
                                    <a:rPr lang="en-US" sz="2400" i="1">
                                      <a:effectLst/>
                                      <a:latin typeface="Cambria Math" panose="02040503050406030204" pitchFamily="18" charset="0"/>
                                      <a:ea typeface="Cambria Math" panose="02040503050406030204" pitchFamily="18" charset="0"/>
                                      <a:cs typeface="Sakkal Majalla"/>
                                    </a:rPr>
                                    <m:t>±</m:t>
                                  </m:r>
                                  <m:r>
                                    <a:rPr lang="en-US" sz="2400" i="1">
                                      <a:effectLst/>
                                      <a:latin typeface="Cambria Math" panose="02040503050406030204" pitchFamily="18" charset="0"/>
                                      <a:ea typeface="Cambria Math" panose="02040503050406030204" pitchFamily="18" charset="0"/>
                                      <a:cs typeface="Sakkal Majalla"/>
                                    </a:rPr>
                                    <m:t>𝐹</m:t>
                                  </m:r>
                                </m:e>
                              </m:d>
                            </m:num>
                            <m:den>
                              <m:r>
                                <a:rPr lang="en-US" sz="2400" i="1">
                                  <a:effectLst/>
                                  <a:latin typeface="Cambria Math" panose="02040503050406030204" pitchFamily="18" charset="0"/>
                                  <a:ea typeface="Cambria Math" panose="02040503050406030204" pitchFamily="18" charset="0"/>
                                  <a:cs typeface="Sakkal Majalla"/>
                                </a:rPr>
                                <m:t>2</m:t>
                              </m:r>
                            </m:den>
                          </m:f>
                          <m:r>
                            <a:rPr lang="en-US" sz="2400" i="1">
                              <a:effectLst/>
                              <a:latin typeface="Cambria Math" panose="02040503050406030204" pitchFamily="18" charset="0"/>
                              <a:ea typeface="Cambria Math" panose="02040503050406030204" pitchFamily="18" charset="0"/>
                              <a:cs typeface="Sakkal Majalla"/>
                            </a:rPr>
                            <m:t>×(</m:t>
                          </m:r>
                          <m:r>
                            <a:rPr lang="en-US" sz="2400" i="1">
                              <a:effectLst/>
                              <a:latin typeface="Cambria Math" panose="02040503050406030204" pitchFamily="18" charset="0"/>
                              <a:ea typeface="Cambria Math" panose="02040503050406030204" pitchFamily="18" charset="0"/>
                              <a:cs typeface="Sakkal Majalla"/>
                            </a:rPr>
                            <m:t>1</m:t>
                          </m:r>
                          <m:r>
                            <a:rPr lang="en-US" sz="2400" i="1">
                              <a:effectLst/>
                              <a:latin typeface="Cambria Math" panose="02040503050406030204" pitchFamily="18" charset="0"/>
                              <a:ea typeface="Cambria Math" panose="02040503050406030204" pitchFamily="18" charset="0"/>
                              <a:cs typeface="Sakkal Majalla"/>
                            </a:rPr>
                            <m:t>+</m:t>
                          </m:r>
                          <m:r>
                            <a:rPr lang="en-US" sz="2400" i="1">
                              <a:effectLst/>
                              <a:latin typeface="Cambria Math" panose="02040503050406030204" pitchFamily="18" charset="0"/>
                              <a:ea typeface="Cambria Math" panose="02040503050406030204" pitchFamily="18" charset="0"/>
                              <a:cs typeface="Sakkal Majalla"/>
                            </a:rPr>
                            <m:t>𝑞</m:t>
                          </m:r>
                          <m:r>
                            <a:rPr lang="en-US" sz="2400" i="1">
                              <a:effectLst/>
                              <a:latin typeface="Cambria Math" panose="02040503050406030204" pitchFamily="18" charset="0"/>
                              <a:ea typeface="Cambria Math" panose="02040503050406030204" pitchFamily="18" charset="0"/>
                              <a:cs typeface="Sakkal Majalla"/>
                            </a:rPr>
                            <m:t>)</m:t>
                          </m:r>
                        </m:num>
                        <m:den>
                          <m:r>
                            <a:rPr lang="en-US" sz="2400" i="1">
                              <a:effectLst/>
                              <a:latin typeface="Cambria Math" panose="02040503050406030204" pitchFamily="18" charset="0"/>
                              <a:ea typeface="Cambria Math" panose="02040503050406030204" pitchFamily="18" charset="0"/>
                              <a:cs typeface="Sakkal Majalla"/>
                            </a:rPr>
                            <m:t>𝑚</m:t>
                          </m:r>
                          <m:r>
                            <a:rPr lang="en-US" sz="2400" i="1">
                              <a:effectLst/>
                              <a:latin typeface="Cambria Math" panose="02040503050406030204" pitchFamily="18" charset="0"/>
                              <a:ea typeface="Cambria Math" panose="02040503050406030204" pitchFamily="18" charset="0"/>
                              <a:cs typeface="Sakkal Majalla"/>
                            </a:rPr>
                            <m:t>.</m:t>
                          </m:r>
                          <m:r>
                            <a:rPr lang="en-US" sz="2400" i="1">
                              <a:effectLst/>
                              <a:latin typeface="Cambria Math" panose="02040503050406030204" pitchFamily="18" charset="0"/>
                              <a:ea typeface="Cambria Math" panose="02040503050406030204" pitchFamily="18" charset="0"/>
                              <a:cs typeface="Sakkal Majalla"/>
                            </a:rPr>
                            <m:t>𝑔</m:t>
                          </m:r>
                        </m:den>
                      </m:f>
                      <m:r>
                        <a:rPr lang="ar-EG" sz="2400">
                          <a:effectLst/>
                          <a:latin typeface="Cambria Math" panose="02040503050406030204" pitchFamily="18" charset="0"/>
                          <a:ea typeface="Cambria Math" panose="02040503050406030204" pitchFamily="18" charset="0"/>
                          <a:cs typeface="Sakkal Majalla"/>
                        </a:rPr>
                        <m:t>×</m:t>
                      </m:r>
                      <m:f>
                        <m:fPr>
                          <m:ctrlPr>
                            <a:rPr lang="en-US" sz="2400" i="1">
                              <a:effectLst/>
                              <a:latin typeface="Cambria Math" panose="02040503050406030204" pitchFamily="18" charset="0"/>
                              <a:ea typeface="Cambria Math" panose="02040503050406030204" pitchFamily="18" charset="0"/>
                              <a:cs typeface="Sakkal Majalla"/>
                            </a:rPr>
                          </m:ctrlPr>
                        </m:fPr>
                        <m:num>
                          <m:r>
                            <a:rPr lang="en-US" sz="2400" i="1">
                              <a:effectLst/>
                              <a:latin typeface="Cambria Math" panose="02040503050406030204" pitchFamily="18" charset="0"/>
                              <a:ea typeface="Cambria Math" panose="02040503050406030204" pitchFamily="18" charset="0"/>
                              <a:cs typeface="Sakkal Majalla"/>
                            </a:rPr>
                            <m:t>895</m:t>
                          </m:r>
                        </m:num>
                        <m:den>
                          <m:r>
                            <a:rPr lang="en-US" sz="2400" i="1">
                              <a:effectLst/>
                              <a:latin typeface="Cambria Math" panose="02040503050406030204" pitchFamily="18" charset="0"/>
                              <a:ea typeface="Cambria Math" panose="02040503050406030204" pitchFamily="18" charset="0"/>
                              <a:cs typeface="Sakkal Majalla"/>
                            </a:rPr>
                            <m:t>h</m:t>
                          </m:r>
                        </m:den>
                      </m:f>
                      <m:r>
                        <a:rPr lang="en-US" sz="2400">
                          <a:effectLst/>
                          <a:latin typeface="Cambria Math" panose="02040503050406030204" pitchFamily="18" charset="0"/>
                          <a:ea typeface="Cambria Math" panose="02040503050406030204" pitchFamily="18" charset="0"/>
                          <a:cs typeface="Sakkal Majalla"/>
                        </a:rPr>
                        <m:t>   </m:t>
                      </m:r>
                      <m:r>
                        <a:rPr lang="en-US" sz="2400" i="1">
                          <a:effectLst/>
                          <a:latin typeface="Cambria Math" panose="02040503050406030204" pitchFamily="18" charset="0"/>
                          <a:ea typeface="Cambria Math" panose="02040503050406030204" pitchFamily="18" charset="0"/>
                          <a:cs typeface="Sakkal Majalla"/>
                        </a:rPr>
                        <m:t>…  (</m:t>
                      </m:r>
                      <m:r>
                        <a:rPr lang="en-US" sz="2400" i="1">
                          <a:effectLst/>
                          <a:latin typeface="Cambria Math" panose="02040503050406030204" pitchFamily="18" charset="0"/>
                          <a:ea typeface="Cambria Math" panose="02040503050406030204" pitchFamily="18" charset="0"/>
                          <a:cs typeface="Sakkal Majalla"/>
                        </a:rPr>
                        <m:t>𝑣𝑖</m:t>
                      </m:r>
                      <m:r>
                        <a:rPr lang="en-US" sz="2400" i="1">
                          <a:effectLst/>
                          <a:latin typeface="Cambria Math" panose="02040503050406030204" pitchFamily="18" charset="0"/>
                          <a:ea typeface="Cambria Math" panose="02040503050406030204" pitchFamily="18" charset="0"/>
                          <a:cs typeface="Sakkal Majalla"/>
                        </a:rPr>
                        <m:t>)</m:t>
                      </m:r>
                    </m:oMath>
                  </m:oMathPara>
                </a14:m>
                <a:endParaRPr lang="en-US" sz="1600" dirty="0">
                  <a:effectLst/>
                  <a:latin typeface="Cambria Math" panose="02040503050406030204" pitchFamily="18" charset="0"/>
                  <a:ea typeface="Cambria Math" panose="02040503050406030204" pitchFamily="18" charset="0"/>
                  <a:cs typeface="Sakkal Majalla" panose="02000000000000000000" pitchFamily="2" charset="-78"/>
                </a:endParaRPr>
              </a:p>
              <a:p>
                <a:pPr algn="just">
                  <a:lnSpc>
                    <a:spcPct val="120000"/>
                  </a:lnSpc>
                  <a:tabLst>
                    <a:tab pos="-635" algn="l"/>
                  </a:tabLst>
                </a:pPr>
                <a14:m>
                  <m:oMathPara xmlns:m="http://schemas.openxmlformats.org/officeDocument/2006/math">
                    <m:oMathParaPr>
                      <m:jc m:val="centerGroup"/>
                    </m:oMathParaPr>
                    <m:oMath xmlns:m="http://schemas.openxmlformats.org/officeDocument/2006/math">
                      <m:sSup>
                        <m:sSupPr>
                          <m:ctrlPr>
                            <a:rPr lang="en-US" sz="2400" i="1">
                              <a:effectLst/>
                              <a:latin typeface="Cambria Math" panose="02040503050406030204" pitchFamily="18" charset="0"/>
                              <a:ea typeface="Cambria Math" panose="02040503050406030204" pitchFamily="18" charset="0"/>
                              <a:cs typeface="Sakkal Majalla"/>
                            </a:rPr>
                          </m:ctrlPr>
                        </m:sSupPr>
                        <m:e>
                          <m:r>
                            <a:rPr lang="en-US" sz="2400" i="1">
                              <a:effectLst/>
                              <a:latin typeface="Cambria Math" panose="02040503050406030204" pitchFamily="18" charset="0"/>
                              <a:ea typeface="Cambria Math" panose="02040503050406030204" pitchFamily="18" charset="0"/>
                              <a:cs typeface="Sakkal Majalla"/>
                            </a:rPr>
                            <m:t>𝑁</m:t>
                          </m:r>
                        </m:e>
                        <m:sup>
                          <m:r>
                            <a:rPr lang="en-US" sz="2400" i="1">
                              <a:effectLst/>
                              <a:latin typeface="Cambria Math" panose="02040503050406030204" pitchFamily="18" charset="0"/>
                              <a:ea typeface="Cambria Math" panose="02040503050406030204" pitchFamily="18" charset="0"/>
                              <a:cs typeface="Sakkal Majalla"/>
                            </a:rPr>
                            <m:t>2</m:t>
                          </m:r>
                        </m:sup>
                      </m:sSup>
                      <m:r>
                        <a:rPr lang="en-US" sz="2400" i="1">
                          <a:effectLst/>
                          <a:latin typeface="Cambria Math" panose="02040503050406030204" pitchFamily="18" charset="0"/>
                          <a:ea typeface="Cambria Math" panose="02040503050406030204" pitchFamily="18" charset="0"/>
                          <a:cs typeface="Sakkal Majalla"/>
                        </a:rPr>
                        <m:t>=</m:t>
                      </m:r>
                      <m:f>
                        <m:fPr>
                          <m:ctrlPr>
                            <a:rPr lang="en-US" sz="2400" i="1">
                              <a:effectLst/>
                              <a:latin typeface="Cambria Math" panose="02040503050406030204" pitchFamily="18" charset="0"/>
                              <a:ea typeface="Cambria Math" panose="02040503050406030204" pitchFamily="18" charset="0"/>
                              <a:cs typeface="Sakkal Majalla"/>
                            </a:rPr>
                          </m:ctrlPr>
                        </m:fPr>
                        <m:num>
                          <m:r>
                            <a:rPr lang="en-US" sz="2400" i="1">
                              <a:effectLst/>
                              <a:latin typeface="Cambria Math" panose="02040503050406030204" pitchFamily="18" charset="0"/>
                              <a:ea typeface="Cambria Math" panose="02040503050406030204" pitchFamily="18" charset="0"/>
                              <a:cs typeface="Sakkal Majalla"/>
                            </a:rPr>
                            <m:t>𝑚</m:t>
                          </m:r>
                          <m:r>
                            <a:rPr lang="en-US" sz="2400" i="1">
                              <a:effectLst/>
                              <a:latin typeface="Cambria Math" panose="02040503050406030204" pitchFamily="18" charset="0"/>
                              <a:ea typeface="Cambria Math" panose="02040503050406030204" pitchFamily="18" charset="0"/>
                              <a:cs typeface="Sakkal Majalla"/>
                            </a:rPr>
                            <m:t>.</m:t>
                          </m:r>
                          <m:r>
                            <a:rPr lang="en-US" sz="2400" i="1">
                              <a:effectLst/>
                              <a:latin typeface="Cambria Math" panose="02040503050406030204" pitchFamily="18" charset="0"/>
                              <a:ea typeface="Cambria Math" panose="02040503050406030204" pitchFamily="18" charset="0"/>
                              <a:cs typeface="Sakkal Majalla"/>
                            </a:rPr>
                            <m:t>𝑔</m:t>
                          </m:r>
                          <m:r>
                            <a:rPr lang="en-US" sz="2400" i="1">
                              <a:effectLst/>
                              <a:latin typeface="Cambria Math" panose="02040503050406030204" pitchFamily="18" charset="0"/>
                              <a:ea typeface="Cambria Math" panose="02040503050406030204" pitchFamily="18" charset="0"/>
                              <a:cs typeface="Sakkal Majalla"/>
                            </a:rPr>
                            <m:t>+</m:t>
                          </m:r>
                          <m:d>
                            <m:dPr>
                              <m:ctrlPr>
                                <a:rPr lang="en-US" sz="2400" i="1">
                                  <a:effectLst/>
                                  <a:latin typeface="Cambria Math" panose="02040503050406030204" pitchFamily="18" charset="0"/>
                                  <a:ea typeface="Cambria Math" panose="02040503050406030204" pitchFamily="18" charset="0"/>
                                  <a:cs typeface="Sakkal Majalla"/>
                                </a:rPr>
                              </m:ctrlPr>
                            </m:dPr>
                            <m:e>
                              <m:r>
                                <a:rPr lang="en-US" sz="2400" i="1">
                                  <a:effectLst/>
                                  <a:latin typeface="Cambria Math" panose="02040503050406030204" pitchFamily="18" charset="0"/>
                                  <a:ea typeface="Cambria Math" panose="02040503050406030204" pitchFamily="18" charset="0"/>
                                  <a:cs typeface="Sakkal Majalla"/>
                                </a:rPr>
                                <m:t>𝑀</m:t>
                              </m:r>
                              <m:r>
                                <a:rPr lang="en-US" sz="2400" i="1">
                                  <a:effectLst/>
                                  <a:latin typeface="Cambria Math" panose="02040503050406030204" pitchFamily="18" charset="0"/>
                                  <a:ea typeface="Cambria Math" panose="02040503050406030204" pitchFamily="18" charset="0"/>
                                  <a:cs typeface="Sakkal Majalla"/>
                                </a:rPr>
                                <m:t>.</m:t>
                              </m:r>
                              <m:r>
                                <a:rPr lang="en-US" sz="2400" i="1">
                                  <a:effectLst/>
                                  <a:latin typeface="Cambria Math" panose="02040503050406030204" pitchFamily="18" charset="0"/>
                                  <a:ea typeface="Cambria Math" panose="02040503050406030204" pitchFamily="18" charset="0"/>
                                  <a:cs typeface="Sakkal Majalla"/>
                                </a:rPr>
                                <m:t>𝑔</m:t>
                              </m:r>
                              <m:r>
                                <a:rPr lang="en-US" sz="2400" i="1">
                                  <a:effectLst/>
                                  <a:latin typeface="Cambria Math" panose="02040503050406030204" pitchFamily="18" charset="0"/>
                                  <a:ea typeface="Cambria Math" panose="02040503050406030204" pitchFamily="18" charset="0"/>
                                  <a:cs typeface="Sakkal Majalla"/>
                                </a:rPr>
                                <m:t>±</m:t>
                              </m:r>
                              <m:r>
                                <a:rPr lang="en-US" sz="2400" i="1">
                                  <a:effectLst/>
                                  <a:latin typeface="Cambria Math" panose="02040503050406030204" pitchFamily="18" charset="0"/>
                                  <a:ea typeface="Cambria Math" panose="02040503050406030204" pitchFamily="18" charset="0"/>
                                  <a:cs typeface="Sakkal Majalla"/>
                                </a:rPr>
                                <m:t>𝐹</m:t>
                              </m:r>
                            </m:e>
                          </m:d>
                        </m:num>
                        <m:den>
                          <m:r>
                            <a:rPr lang="en-US" sz="2400" i="1">
                              <a:effectLst/>
                              <a:latin typeface="Cambria Math" panose="02040503050406030204" pitchFamily="18" charset="0"/>
                              <a:ea typeface="Cambria Math" panose="02040503050406030204" pitchFamily="18" charset="0"/>
                              <a:cs typeface="Sakkal Majalla"/>
                            </a:rPr>
                            <m:t>𝑚</m:t>
                          </m:r>
                          <m:r>
                            <a:rPr lang="en-US" sz="2400" i="1">
                              <a:effectLst/>
                              <a:latin typeface="Cambria Math" panose="02040503050406030204" pitchFamily="18" charset="0"/>
                              <a:ea typeface="Cambria Math" panose="02040503050406030204" pitchFamily="18" charset="0"/>
                              <a:cs typeface="Sakkal Majalla"/>
                            </a:rPr>
                            <m:t>.</m:t>
                          </m:r>
                          <m:r>
                            <a:rPr lang="en-US" sz="2400" i="1">
                              <a:effectLst/>
                              <a:latin typeface="Cambria Math" panose="02040503050406030204" pitchFamily="18" charset="0"/>
                              <a:ea typeface="Cambria Math" panose="02040503050406030204" pitchFamily="18" charset="0"/>
                              <a:cs typeface="Sakkal Majalla"/>
                            </a:rPr>
                            <m:t>𝑔</m:t>
                          </m:r>
                        </m:den>
                      </m:f>
                      <m:r>
                        <a:rPr lang="ar-EG" sz="2400">
                          <a:effectLst/>
                          <a:latin typeface="Cambria Math" panose="02040503050406030204" pitchFamily="18" charset="0"/>
                          <a:ea typeface="Cambria Math" panose="02040503050406030204" pitchFamily="18" charset="0"/>
                          <a:cs typeface="Sakkal Majalla"/>
                        </a:rPr>
                        <m:t>×</m:t>
                      </m:r>
                      <m:f>
                        <m:fPr>
                          <m:ctrlPr>
                            <a:rPr lang="en-US" sz="2400" i="1">
                              <a:effectLst/>
                              <a:latin typeface="Cambria Math" panose="02040503050406030204" pitchFamily="18" charset="0"/>
                              <a:ea typeface="Cambria Math" panose="02040503050406030204" pitchFamily="18" charset="0"/>
                              <a:cs typeface="Sakkal Majalla"/>
                            </a:rPr>
                          </m:ctrlPr>
                        </m:fPr>
                        <m:num>
                          <m:r>
                            <a:rPr lang="en-US" sz="2400" i="1">
                              <a:effectLst/>
                              <a:latin typeface="Cambria Math" panose="02040503050406030204" pitchFamily="18" charset="0"/>
                              <a:ea typeface="Cambria Math" panose="02040503050406030204" pitchFamily="18" charset="0"/>
                              <a:cs typeface="Sakkal Majalla"/>
                            </a:rPr>
                            <m:t>895</m:t>
                          </m:r>
                        </m:num>
                        <m:den>
                          <m:r>
                            <a:rPr lang="en-US" sz="2400" i="1">
                              <a:effectLst/>
                              <a:latin typeface="Cambria Math" panose="02040503050406030204" pitchFamily="18" charset="0"/>
                              <a:ea typeface="Cambria Math" panose="02040503050406030204" pitchFamily="18" charset="0"/>
                              <a:cs typeface="Sakkal Majalla"/>
                            </a:rPr>
                            <m:t>h</m:t>
                          </m:r>
                        </m:den>
                      </m:f>
                      <m:r>
                        <a:rPr lang="en-US" sz="2400">
                          <a:effectLst/>
                          <a:latin typeface="Cambria Math" panose="02040503050406030204" pitchFamily="18" charset="0"/>
                          <a:ea typeface="Cambria Math" panose="02040503050406030204" pitchFamily="18" charset="0"/>
                          <a:cs typeface="Sakkal Majalla"/>
                        </a:rPr>
                        <m:t>   </m:t>
                      </m:r>
                      <m:r>
                        <a:rPr lang="en-US" sz="2400" i="1">
                          <a:effectLst/>
                          <a:latin typeface="Cambria Math" panose="02040503050406030204" pitchFamily="18" charset="0"/>
                          <a:ea typeface="Cambria Math" panose="02040503050406030204" pitchFamily="18" charset="0"/>
                          <a:cs typeface="Sakkal Majalla"/>
                        </a:rPr>
                        <m:t>…  (</m:t>
                      </m:r>
                      <m:r>
                        <a:rPr lang="en-US" sz="2400" i="1">
                          <a:effectLst/>
                          <a:latin typeface="Cambria Math" panose="02040503050406030204" pitchFamily="18" charset="0"/>
                          <a:ea typeface="Cambria Math" panose="02040503050406030204" pitchFamily="18" charset="0"/>
                          <a:cs typeface="Sakkal Majalla"/>
                        </a:rPr>
                        <m:t>𝑣𝑖𝑖</m:t>
                      </m:r>
                      <m:r>
                        <a:rPr lang="en-US" sz="2400" i="1">
                          <a:effectLst/>
                          <a:latin typeface="Cambria Math" panose="02040503050406030204" pitchFamily="18" charset="0"/>
                          <a:ea typeface="Cambria Math" panose="02040503050406030204" pitchFamily="18" charset="0"/>
                          <a:cs typeface="Sakkal Majalla"/>
                        </a:rPr>
                        <m:t>)</m:t>
                      </m:r>
                    </m:oMath>
                  </m:oMathPara>
                </a14:m>
                <a:endParaRPr lang="en-US" sz="1600" dirty="0">
                  <a:effectLst/>
                  <a:latin typeface="Cambria Math" panose="02040503050406030204" pitchFamily="18" charset="0"/>
                  <a:ea typeface="Cambria Math" panose="02040503050406030204" pitchFamily="18" charset="0"/>
                  <a:cs typeface="Sakkal Majalla" panose="02000000000000000000" pitchFamily="2" charset="-78"/>
                </a:endParaRPr>
              </a:p>
              <a:p>
                <a:pPr marL="342900" lvl="0" indent="-342900" algn="just">
                  <a:lnSpc>
                    <a:spcPct val="130000"/>
                  </a:lnSpc>
                  <a:buFont typeface="Wingdings"/>
                  <a:buChar char=""/>
                  <a:tabLst>
                    <a:tab pos="-635" algn="l"/>
                  </a:tabLst>
                </a:pPr>
                <a:r>
                  <a:rPr lang="ar-EG" sz="2800" spc="-30" dirty="0">
                    <a:latin typeface="Cambria Math" panose="02040503050406030204" pitchFamily="18" charset="0"/>
                    <a:ea typeface="Cambria Math" panose="02040503050406030204" pitchFamily="18" charset="0"/>
                    <a:cs typeface="Sakkal Majalla" panose="02000000000000000000" pitchFamily="2" charset="-78"/>
                  </a:rPr>
                  <a:t>بمقارنة معادلتي حساب البراح مع سرعة الدوران لكلا من منظم وات ومنظم بورتر نستنتج أن كتلة الحمل المركزي في منظم بورتر أدت إلى زيادة إرتفاع البراح </a:t>
                </a:r>
                <a:r>
                  <a:rPr lang="ar-EG" sz="2800" spc="-30" dirty="0" smtClean="0">
                    <a:latin typeface="Cambria Math" panose="02040503050406030204" pitchFamily="18" charset="0"/>
                    <a:ea typeface="Cambria Math" panose="02040503050406030204" pitchFamily="18" charset="0"/>
                    <a:cs typeface="Sakkal Majalla" panose="02000000000000000000" pitchFamily="2" charset="-78"/>
                  </a:rPr>
                  <a:t>بنسبة  </a:t>
                </a:r>
                <a14:m>
                  <m:oMath xmlns:m="http://schemas.openxmlformats.org/officeDocument/2006/math">
                    <m:d>
                      <m:dPr>
                        <m:ctrlPr>
                          <a:rPr lang="en-US" sz="2800" spc="-30">
                            <a:latin typeface="Cambria Math" panose="02040503050406030204" pitchFamily="18" charset="0"/>
                            <a:ea typeface="Cambria Math" panose="02040503050406030204" pitchFamily="18" charset="0"/>
                            <a:cs typeface="Sakkal Majalla" panose="02000000000000000000" pitchFamily="2" charset="-78"/>
                          </a:rPr>
                        </m:ctrlPr>
                      </m:dPr>
                      <m:e>
                        <m:f>
                          <m:fPr>
                            <m:ctrlPr>
                              <a:rPr lang="en-US" sz="2800" spc="-30">
                                <a:latin typeface="Cambria Math" panose="02040503050406030204" pitchFamily="18" charset="0"/>
                                <a:ea typeface="Cambria Math" panose="02040503050406030204" pitchFamily="18" charset="0"/>
                                <a:cs typeface="Sakkal Majalla" panose="02000000000000000000" pitchFamily="2" charset="-78"/>
                              </a:rPr>
                            </m:ctrlPr>
                          </m:fPr>
                          <m:num>
                            <m:r>
                              <m:rPr>
                                <m:sty m:val="p"/>
                              </m:rPr>
                              <a:rPr lang="en-US" sz="2800" spc="-30">
                                <a:latin typeface="Cambria Math" panose="02040503050406030204" pitchFamily="18" charset="0"/>
                                <a:ea typeface="Cambria Math" panose="02040503050406030204" pitchFamily="18" charset="0"/>
                                <a:cs typeface="Sakkal Majalla" panose="02000000000000000000" pitchFamily="2" charset="-78"/>
                              </a:rPr>
                              <m:t>m</m:t>
                            </m:r>
                            <m:r>
                              <a:rPr lang="en-US" sz="2800" spc="-30">
                                <a:latin typeface="Cambria Math" panose="02040503050406030204" pitchFamily="18" charset="0"/>
                                <a:ea typeface="Cambria Math" panose="02040503050406030204" pitchFamily="18" charset="0"/>
                                <a:cs typeface="Sakkal Majalla" panose="02000000000000000000" pitchFamily="2" charset="-78"/>
                              </a:rPr>
                              <m:t>+</m:t>
                            </m:r>
                            <m:r>
                              <m:rPr>
                                <m:sty m:val="p"/>
                              </m:rPr>
                              <a:rPr lang="en-US" sz="2800" spc="-30">
                                <a:latin typeface="Cambria Math" panose="02040503050406030204" pitchFamily="18" charset="0"/>
                                <a:ea typeface="Cambria Math" panose="02040503050406030204" pitchFamily="18" charset="0"/>
                                <a:cs typeface="Sakkal Majalla" panose="02000000000000000000" pitchFamily="2" charset="-78"/>
                              </a:rPr>
                              <m:t>M</m:t>
                            </m:r>
                          </m:num>
                          <m:den>
                            <m:r>
                              <m:rPr>
                                <m:sty m:val="p"/>
                              </m:rPr>
                              <a:rPr lang="en-US" sz="2800" spc="-30">
                                <a:latin typeface="Cambria Math" panose="02040503050406030204" pitchFamily="18" charset="0"/>
                                <a:ea typeface="Cambria Math" panose="02040503050406030204" pitchFamily="18" charset="0"/>
                                <a:cs typeface="Sakkal Majalla" panose="02000000000000000000" pitchFamily="2" charset="-78"/>
                              </a:rPr>
                              <m:t>m</m:t>
                            </m:r>
                          </m:den>
                        </m:f>
                      </m:e>
                    </m:d>
                  </m:oMath>
                </a14:m>
                <a:r>
                  <a:rPr lang="ar-EG" sz="2800" spc="-30" dirty="0" smtClean="0">
                    <a:latin typeface="Cambria Math" panose="02040503050406030204" pitchFamily="18" charset="0"/>
                    <a:ea typeface="Cambria Math" panose="02040503050406030204" pitchFamily="18" charset="0"/>
                    <a:cs typeface="Sakkal Majalla" panose="02000000000000000000" pitchFamily="2" charset="-78"/>
                  </a:rPr>
                  <a:t>.</a:t>
                </a:r>
                <a:endParaRPr lang="en-US" dirty="0">
                  <a:effectLst/>
                  <a:latin typeface="Cambria Math" panose="02040503050406030204" pitchFamily="18" charset="0"/>
                  <a:ea typeface="Cambria Math" panose="02040503050406030204" pitchFamily="18" charset="0"/>
                  <a:cs typeface="Sakkal Majalla" panose="02000000000000000000" pitchFamily="2" charset="-78"/>
                </a:endParaRPr>
              </a:p>
            </p:txBody>
          </p:sp>
        </mc:Choice>
        <mc:Fallback>
          <p:sp>
            <p:nvSpPr>
              <p:cNvPr id="4" name="Rectangle 3"/>
              <p:cNvSpPr>
                <a:spLocks noRot="1" noChangeAspect="1" noMove="1" noResize="1" noEditPoints="1" noAdjustHandles="1" noChangeArrowheads="1" noChangeShapeType="1" noTextEdit="1"/>
              </p:cNvSpPr>
              <p:nvPr/>
            </p:nvSpPr>
            <p:spPr>
              <a:xfrm>
                <a:off x="1187624" y="1137398"/>
                <a:ext cx="7776864" cy="5253554"/>
              </a:xfrm>
              <a:prstGeom prst="rect">
                <a:avLst/>
              </a:prstGeom>
              <a:blipFill rotWithShape="1">
                <a:blip r:embed="rId2"/>
                <a:stretch>
                  <a:fillRect l="-15204" t="-348" r="-1411" b="-813"/>
                </a:stretch>
              </a:blipFill>
            </p:spPr>
            <p:txBody>
              <a:bodyPr/>
              <a:lstStyle/>
              <a:p>
                <a:r>
                  <a:rPr lang="ar-EG">
                    <a:noFill/>
                  </a:rPr>
                  <a:t> </a:t>
                </a:r>
              </a:p>
            </p:txBody>
          </p:sp>
        </mc:Fallback>
      </mc:AlternateContent>
    </p:spTree>
    <p:extLst>
      <p:ext uri="{BB962C8B-B14F-4D97-AF65-F5344CB8AC3E}">
        <p14:creationId xmlns:p14="http://schemas.microsoft.com/office/powerpoint/2010/main" val="1679783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648072"/>
          </a:xfrm>
        </p:spPr>
        <p:txBody>
          <a:bodyPr>
            <a:no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منظم برويل</a:t>
            </a:r>
            <a:endPar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Rectangle 2"/>
          <p:cNvSpPr/>
          <p:nvPr/>
        </p:nvSpPr>
        <p:spPr>
          <a:xfrm>
            <a:off x="1257429" y="836712"/>
            <a:ext cx="7542584" cy="2568011"/>
          </a:xfrm>
          <a:prstGeom prst="rect">
            <a:avLst/>
          </a:prstGeom>
        </p:spPr>
        <p:txBody>
          <a:bodyPr wrap="square">
            <a:spAutoFit/>
          </a:bodyPr>
          <a:lstStyle/>
          <a:p>
            <a:pPr algn="just">
              <a:lnSpc>
                <a:spcPct val="125000"/>
              </a:lnSpc>
              <a:tabLst>
                <a:tab pos="-635" algn="l"/>
              </a:tabLst>
            </a:pPr>
            <a:r>
              <a:rPr lang="en-US" spc="-30" dirty="0">
                <a:latin typeface="Sakkal Majalla"/>
                <a:ea typeface="Calibri"/>
                <a:cs typeface="Arial"/>
              </a:rPr>
              <a:t> </a:t>
            </a:r>
            <a:r>
              <a:rPr lang="ar-EG" sz="2600" spc="-30" dirty="0" smtClean="0">
                <a:latin typeface="Cambria Math" panose="02040503050406030204" pitchFamily="18" charset="0"/>
                <a:ea typeface="Cambria Math" panose="02040503050406030204" pitchFamily="18" charset="0"/>
                <a:cs typeface="Sakkal Majalla" panose="02000000000000000000" pitchFamily="2" charset="-78"/>
              </a:rPr>
              <a:t>الشكل التالي يوضح </a:t>
            </a:r>
            <a:r>
              <a:rPr lang="ar-EG" sz="2600" spc="-30" dirty="0">
                <a:latin typeface="Cambria Math" panose="02040503050406030204" pitchFamily="18" charset="0"/>
                <a:ea typeface="Cambria Math" panose="02040503050406030204" pitchFamily="18" charset="0"/>
                <a:cs typeface="Sakkal Majalla" panose="02000000000000000000" pitchFamily="2" charset="-78"/>
              </a:rPr>
              <a:t>منظم برويل حيث نلاحظ أن الكرتين للمنظم تم تثبيتهما عند </a:t>
            </a:r>
            <a:r>
              <a:rPr lang="ar-EG" sz="2600" spc="-30" dirty="0" smtClean="0">
                <a:latin typeface="Cambria Math" panose="02040503050406030204" pitchFamily="18" charset="0"/>
                <a:ea typeface="Cambria Math" panose="02040503050406030204" pitchFamily="18" charset="0"/>
                <a:cs typeface="Sakkal Majalla" panose="02000000000000000000" pitchFamily="2" charset="-78"/>
              </a:rPr>
              <a:t>النقطتين</a:t>
            </a:r>
            <a:r>
              <a:rPr lang="en-US" sz="2600" spc="-30" dirty="0" smtClean="0">
                <a:latin typeface="Cambria Math" panose="02040503050406030204" pitchFamily="18" charset="0"/>
                <a:ea typeface="Cambria Math" panose="02040503050406030204" pitchFamily="18" charset="0"/>
                <a:cs typeface="Sakkal Majalla" panose="02000000000000000000" pitchFamily="2" charset="-78"/>
              </a:rPr>
              <a:t>(B </a:t>
            </a:r>
            <a:r>
              <a:rPr lang="en-US" sz="2600" spc="-30" dirty="0">
                <a:latin typeface="Cambria Math" panose="02040503050406030204" pitchFamily="18" charset="0"/>
                <a:ea typeface="Cambria Math" panose="02040503050406030204" pitchFamily="18" charset="0"/>
                <a:cs typeface="Sakkal Majalla" panose="02000000000000000000" pitchFamily="2" charset="-78"/>
              </a:rPr>
              <a:t>and C)  </a:t>
            </a:r>
            <a:r>
              <a:rPr lang="ar-EG" sz="2600" spc="-30" dirty="0">
                <a:latin typeface="Cambria Math" panose="02040503050406030204" pitchFamily="18" charset="0"/>
                <a:ea typeface="Cambria Math" panose="02040503050406030204" pitchFamily="18" charset="0"/>
                <a:cs typeface="Sakkal Majalla" panose="02000000000000000000" pitchFamily="2" charset="-78"/>
              </a:rPr>
              <a:t> اللتان هما إمتداد للوصلتين </a:t>
            </a:r>
            <a:r>
              <a:rPr lang="en-US" sz="2600" spc="-30" dirty="0">
                <a:latin typeface="Cambria Math" panose="02040503050406030204" pitchFamily="18" charset="0"/>
                <a:ea typeface="Cambria Math" panose="02040503050406030204" pitchFamily="18" charset="0"/>
                <a:cs typeface="Sakkal Majalla" panose="02000000000000000000" pitchFamily="2" charset="-78"/>
              </a:rPr>
              <a:t>(DF and EG)</a:t>
            </a:r>
            <a:r>
              <a:rPr lang="ar-EG" sz="2600" spc="-30" dirty="0">
                <a:latin typeface="Cambria Math" panose="02040503050406030204" pitchFamily="18" charset="0"/>
                <a:ea typeface="Cambria Math" panose="02040503050406030204" pitchFamily="18" charset="0"/>
                <a:cs typeface="Sakkal Majalla" panose="02000000000000000000" pitchFamily="2" charset="-78"/>
              </a:rPr>
              <a:t>.  كما أن </a:t>
            </a:r>
            <a:r>
              <a:rPr lang="ar-EG" sz="2600" spc="-30" dirty="0" smtClean="0">
                <a:latin typeface="Cambria Math" panose="02040503050406030204" pitchFamily="18" charset="0"/>
                <a:ea typeface="Cambria Math" panose="02040503050406030204" pitchFamily="18" charset="0"/>
                <a:cs typeface="Sakkal Majalla" panose="02000000000000000000" pitchFamily="2" charset="-78"/>
              </a:rPr>
              <a:t>الذراعين</a:t>
            </a:r>
            <a:r>
              <a:rPr lang="en-US" sz="2600" spc="-30" dirty="0" smtClean="0">
                <a:latin typeface="Cambria Math" panose="02040503050406030204" pitchFamily="18" charset="0"/>
                <a:ea typeface="Cambria Math" panose="02040503050406030204" pitchFamily="18" charset="0"/>
                <a:cs typeface="Sakkal Majalla" panose="02000000000000000000" pitchFamily="2" charset="-78"/>
              </a:rPr>
              <a:t>(FP </a:t>
            </a:r>
            <a:r>
              <a:rPr lang="en-US" sz="2600" spc="-30" dirty="0">
                <a:latin typeface="Cambria Math" panose="02040503050406030204" pitchFamily="18" charset="0"/>
                <a:ea typeface="Cambria Math" panose="02040503050406030204" pitchFamily="18" charset="0"/>
                <a:cs typeface="Sakkal Majalla" panose="02000000000000000000" pitchFamily="2" charset="-78"/>
              </a:rPr>
              <a:t>and GQ) </a:t>
            </a:r>
            <a:r>
              <a:rPr lang="ar-EG" sz="2600" spc="-30" dirty="0" smtClean="0">
                <a:latin typeface="Cambria Math" panose="02040503050406030204" pitchFamily="18" charset="0"/>
                <a:ea typeface="Cambria Math" panose="02040503050406030204" pitchFamily="18" charset="0"/>
                <a:cs typeface="Sakkal Majalla" panose="02000000000000000000" pitchFamily="2" charset="-78"/>
              </a:rPr>
              <a:t> محوري </a:t>
            </a:r>
            <a:r>
              <a:rPr lang="ar-EG" sz="2600" spc="-30" dirty="0">
                <a:latin typeface="Cambria Math" panose="02040503050406030204" pitchFamily="18" charset="0"/>
                <a:ea typeface="Cambria Math" panose="02040503050406030204" pitchFamily="18" charset="0"/>
                <a:cs typeface="Sakkal Majalla" panose="02000000000000000000" pitchFamily="2" charset="-78"/>
              </a:rPr>
              <a:t>الإرتكاز لهما عند النقطتين </a:t>
            </a:r>
            <a:r>
              <a:rPr lang="en-US" sz="2600" spc="-30" dirty="0">
                <a:latin typeface="Cambria Math" panose="02040503050406030204" pitchFamily="18" charset="0"/>
                <a:ea typeface="Cambria Math" panose="02040503050406030204" pitchFamily="18" charset="0"/>
                <a:cs typeface="Sakkal Majalla" panose="02000000000000000000" pitchFamily="2" charset="-78"/>
              </a:rPr>
              <a:t>(P and Q) </a:t>
            </a:r>
            <a:r>
              <a:rPr lang="ar-EG" sz="2600" spc="-30" dirty="0">
                <a:latin typeface="Cambria Math" panose="02040503050406030204" pitchFamily="18" charset="0"/>
                <a:ea typeface="Cambria Math" panose="02040503050406030204" pitchFamily="18" charset="0"/>
                <a:cs typeface="Sakkal Majalla" panose="02000000000000000000" pitchFamily="2" charset="-78"/>
              </a:rPr>
              <a:t>كما هو مبين في الجزء </a:t>
            </a:r>
            <a:r>
              <a:rPr lang="en-US" sz="2600" spc="-30" dirty="0">
                <a:latin typeface="Cambria Math" panose="02040503050406030204" pitchFamily="18" charset="0"/>
                <a:ea typeface="Cambria Math" panose="02040503050406030204" pitchFamily="18" charset="0"/>
                <a:cs typeface="Sakkal Majalla" panose="02000000000000000000" pitchFamily="2" charset="-78"/>
              </a:rPr>
              <a:t>(a)</a:t>
            </a:r>
            <a:r>
              <a:rPr lang="ar-EG" sz="2600" spc="-30" dirty="0">
                <a:latin typeface="Cambria Math" panose="02040503050406030204" pitchFamily="18" charset="0"/>
                <a:ea typeface="Cambria Math" panose="02040503050406030204" pitchFamily="18" charset="0"/>
                <a:cs typeface="Sakkal Majalla" panose="02000000000000000000" pitchFamily="2" charset="-78"/>
              </a:rPr>
              <a:t>. وبإستخدام نفس الرموز مع منظم بورتر فإن التوازن للقوى المؤثرة على أحد نصفي المنظم الموضحة في الجزء </a:t>
            </a:r>
            <a:r>
              <a:rPr lang="en-US" sz="2600" spc="-30" dirty="0">
                <a:latin typeface="Cambria Math" panose="02040503050406030204" pitchFamily="18" charset="0"/>
                <a:ea typeface="Cambria Math" panose="02040503050406030204" pitchFamily="18" charset="0"/>
                <a:cs typeface="Sakkal Majalla" panose="02000000000000000000" pitchFamily="2" charset="-78"/>
              </a:rPr>
              <a:t>(b) </a:t>
            </a:r>
            <a:r>
              <a:rPr lang="ar-EG" sz="2600" spc="-30" dirty="0">
                <a:latin typeface="Cambria Math" panose="02040503050406030204" pitchFamily="18" charset="0"/>
                <a:ea typeface="Cambria Math" panose="02040503050406030204" pitchFamily="18" charset="0"/>
                <a:cs typeface="Sakkal Majalla" panose="02000000000000000000" pitchFamily="2" charset="-78"/>
              </a:rPr>
              <a:t>نوجزها فيما يلي:</a:t>
            </a:r>
            <a:endParaRPr lang="en-US" sz="2600" dirty="0">
              <a:effectLst/>
              <a:latin typeface="Cambria Math" panose="02040503050406030204" pitchFamily="18" charset="0"/>
              <a:ea typeface="Cambria Math" panose="02040503050406030204" pitchFamily="18" charset="0"/>
              <a:cs typeface="Sakkal Majalla" panose="02000000000000000000" pitchFamily="2" charset="-7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1109" y="3476731"/>
            <a:ext cx="4695188" cy="304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29564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648072"/>
          </a:xfrm>
        </p:spPr>
        <p:txBody>
          <a:bodyPr>
            <a:no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تقدير البراح لمنظم برويل</a:t>
            </a:r>
            <a:endPar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mc:AlternateContent xmlns:mc="http://schemas.openxmlformats.org/markup-compatibility/2006">
        <mc:Choice xmlns:a14="http://schemas.microsoft.com/office/drawing/2010/main" Requires="a14">
          <p:sp>
            <p:nvSpPr>
              <p:cNvPr id="4" name="Rectangle 3"/>
              <p:cNvSpPr/>
              <p:nvPr/>
            </p:nvSpPr>
            <p:spPr>
              <a:xfrm>
                <a:off x="1259632" y="908720"/>
                <a:ext cx="7632848" cy="5486502"/>
              </a:xfrm>
              <a:prstGeom prst="rect">
                <a:avLst/>
              </a:prstGeom>
            </p:spPr>
            <p:txBody>
              <a:bodyPr wrap="square">
                <a:spAutoFit/>
              </a:bodyPr>
              <a:lstStyle/>
              <a:p>
                <a:pPr algn="just">
                  <a:lnSpc>
                    <a:spcPct val="130000"/>
                  </a:lnSpc>
                  <a:tabLst>
                    <a:tab pos="0" algn="l"/>
                  </a:tabLst>
                </a:pPr>
                <a:r>
                  <a:rPr lang="ar-EG" sz="2800" spc="-30" dirty="0">
                    <a:latin typeface="Cambria Math"/>
                    <a:ea typeface="Calibri"/>
                    <a:cs typeface="Sakkal Majalla"/>
                  </a:rPr>
                  <a:t>في الجزء </a:t>
                </a:r>
                <a:r>
                  <a:rPr lang="en-US" sz="2400" spc="-30" dirty="0">
                    <a:effectLst/>
                    <a:latin typeface="Cambria Math"/>
                    <a:ea typeface="Calibri"/>
                    <a:cs typeface="Sakkal Majalla"/>
                  </a:rPr>
                  <a:t>(b)</a:t>
                </a:r>
                <a:r>
                  <a:rPr lang="en-US" sz="2400" spc="-30" dirty="0">
                    <a:effectLst/>
                    <a:latin typeface="Sakkal Majalla"/>
                    <a:ea typeface="Calibri"/>
                    <a:cs typeface="Arial"/>
                  </a:rPr>
                  <a:t> </a:t>
                </a:r>
                <a:r>
                  <a:rPr lang="ar-EG" sz="2800" spc="-30" dirty="0">
                    <a:effectLst/>
                    <a:latin typeface="Cambria Math"/>
                    <a:ea typeface="Calibri"/>
                    <a:cs typeface="Sakkal Majalla"/>
                  </a:rPr>
                  <a:t>من الشكل نلاحظ أن المركز اللحظي </a:t>
                </a:r>
                <a:r>
                  <a:rPr lang="en-US" sz="2400" spc="-30" dirty="0">
                    <a:effectLst/>
                    <a:latin typeface="Cambria Math"/>
                    <a:ea typeface="Calibri"/>
                    <a:cs typeface="Sakkal Majalla"/>
                  </a:rPr>
                  <a:t>(I)</a:t>
                </a:r>
                <a:r>
                  <a:rPr lang="en-US" sz="2400" spc="-30" dirty="0">
                    <a:effectLst/>
                    <a:latin typeface="Sakkal Majalla"/>
                    <a:ea typeface="Calibri"/>
                    <a:cs typeface="Arial"/>
                  </a:rPr>
                  <a:t> </a:t>
                </a:r>
                <a:r>
                  <a:rPr lang="ar-EG" sz="2800" spc="-30" dirty="0">
                    <a:effectLst/>
                    <a:latin typeface="Cambria Math"/>
                    <a:ea typeface="Calibri"/>
                    <a:cs typeface="Sakkal Majalla"/>
                  </a:rPr>
                  <a:t>يقع </a:t>
                </a:r>
                <a:r>
                  <a:rPr lang="ar-EG" sz="2800" spc="-30" dirty="0" smtClean="0">
                    <a:effectLst/>
                    <a:latin typeface="Cambria Math"/>
                    <a:ea typeface="Calibri"/>
                    <a:cs typeface="Sakkal Majalla"/>
                  </a:rPr>
                  <a:t>على </a:t>
                </a:r>
                <a:r>
                  <a:rPr lang="ar-EG" sz="2800" spc="-30" dirty="0">
                    <a:effectLst/>
                    <a:latin typeface="Cambria Math"/>
                    <a:ea typeface="Calibri"/>
                    <a:cs typeface="Sakkal Majalla"/>
                  </a:rPr>
                  <a:t>إمتداد الخط </a:t>
                </a:r>
                <a:r>
                  <a:rPr lang="en-US" sz="2400" spc="-30" dirty="0">
                    <a:effectLst/>
                    <a:latin typeface="Cambria Math"/>
                    <a:ea typeface="Calibri"/>
                    <a:cs typeface="Sakkal Majalla"/>
                  </a:rPr>
                  <a:t>(PF)</a:t>
                </a:r>
                <a:r>
                  <a:rPr lang="ar-EG" sz="2800" spc="-30" dirty="0">
                    <a:effectLst/>
                    <a:latin typeface="Cambria Math"/>
                    <a:ea typeface="Calibri"/>
                    <a:cs typeface="Sakkal Majalla"/>
                  </a:rPr>
                  <a:t> وكذلك الخط المرسوم من النقطة </a:t>
                </a:r>
                <a:r>
                  <a:rPr lang="en-US" sz="2400" spc="-30" dirty="0">
                    <a:effectLst/>
                    <a:latin typeface="Cambria Math"/>
                    <a:ea typeface="Calibri"/>
                    <a:cs typeface="Sakkal Majalla"/>
                  </a:rPr>
                  <a:t>(D)</a:t>
                </a:r>
                <a:r>
                  <a:rPr lang="ar-EG" sz="2800" spc="-30" dirty="0">
                    <a:effectLst/>
                    <a:latin typeface="Cambria Math"/>
                    <a:ea typeface="Calibri"/>
                    <a:cs typeface="Sakkal Majalla"/>
                  </a:rPr>
                  <a:t> والعمودي على محور المغزل كما نلاحظ أن الخط العمودي </a:t>
                </a:r>
                <a:r>
                  <a:rPr lang="en-US" sz="2400" spc="-30" dirty="0">
                    <a:effectLst/>
                    <a:latin typeface="Cambria Math"/>
                    <a:ea typeface="Calibri"/>
                    <a:cs typeface="Sakkal Majalla"/>
                  </a:rPr>
                  <a:t>(BM)</a:t>
                </a:r>
                <a:r>
                  <a:rPr lang="ar-EG" sz="2800" spc="-30" dirty="0">
                    <a:effectLst/>
                    <a:latin typeface="Cambria Math"/>
                    <a:ea typeface="Calibri"/>
                    <a:cs typeface="Sakkal Majalla"/>
                  </a:rPr>
                  <a:t> مرسوم عموديا على الخط </a:t>
                </a:r>
                <a:r>
                  <a:rPr lang="en-US" sz="2400" spc="-30" dirty="0">
                    <a:effectLst/>
                    <a:latin typeface="Cambria Math"/>
                    <a:ea typeface="Calibri"/>
                    <a:cs typeface="Sakkal Majalla"/>
                  </a:rPr>
                  <a:t>(ID)</a:t>
                </a:r>
                <a:r>
                  <a:rPr lang="ar-EG" sz="2800" spc="-30" dirty="0">
                    <a:effectLst/>
                    <a:latin typeface="Cambria Math"/>
                    <a:ea typeface="Calibri"/>
                    <a:cs typeface="Sakkal Majalla"/>
                  </a:rPr>
                  <a:t>. وبأخذ العزوم حول المركز اللحظي </a:t>
                </a:r>
                <a:r>
                  <a:rPr lang="en-US" sz="2400" spc="-30" dirty="0">
                    <a:effectLst/>
                    <a:latin typeface="Cambria Math"/>
                    <a:ea typeface="Calibri"/>
                    <a:cs typeface="Sakkal Majalla"/>
                  </a:rPr>
                  <a:t>(I)</a:t>
                </a:r>
                <a:r>
                  <a:rPr lang="ar-EG" sz="2800" spc="-30" dirty="0">
                    <a:effectLst/>
                    <a:latin typeface="Cambria Math"/>
                    <a:ea typeface="Calibri"/>
                    <a:cs typeface="Sakkal Majalla"/>
                  </a:rPr>
                  <a:t> نحصل على:</a:t>
                </a:r>
                <a:endParaRPr lang="en-US" dirty="0">
                  <a:effectLst/>
                  <a:latin typeface="Calibri"/>
                  <a:ea typeface="Calibri"/>
                  <a:cs typeface="Arial"/>
                </a:endParaRPr>
              </a:p>
              <a:p>
                <a:pPr marL="431800" algn="just">
                  <a:lnSpc>
                    <a:spcPct val="130000"/>
                  </a:lnSpc>
                  <a:tabLst>
                    <a:tab pos="-635" algn="l"/>
                  </a:tabLst>
                </a:pPr>
                <a14:m>
                  <m:oMathPara xmlns:m="http://schemas.openxmlformats.org/officeDocument/2006/math">
                    <m:oMathParaPr>
                      <m:jc m:val="centerGroup"/>
                    </m:oMathParaPr>
                    <m:oMath xmlns:m="http://schemas.openxmlformats.org/officeDocument/2006/math">
                      <m:sSub>
                        <m:sSubPr>
                          <m:ctrlPr>
                            <a:rPr lang="en-US" sz="2800" i="1" spc="-30">
                              <a:effectLst/>
                              <a:latin typeface="Cambria Math"/>
                              <a:ea typeface="Calibri"/>
                              <a:cs typeface="Sakkal Majalla"/>
                            </a:rPr>
                          </m:ctrlPr>
                        </m:sSubPr>
                        <m:e>
                          <m:r>
                            <a:rPr lang="en-US" sz="2800" i="1" spc="-30">
                              <a:effectLst/>
                              <a:latin typeface="Cambria Math"/>
                              <a:ea typeface="Calibri"/>
                              <a:cs typeface="Sakkal Majalla"/>
                            </a:rPr>
                            <m:t>𝐹</m:t>
                          </m:r>
                        </m:e>
                        <m:sub>
                          <m:r>
                            <a:rPr lang="en-US" sz="2800" i="1" spc="-30">
                              <a:effectLst/>
                              <a:latin typeface="Cambria Math"/>
                              <a:ea typeface="Calibri"/>
                              <a:cs typeface="Sakkal Majalla"/>
                            </a:rPr>
                            <m:t>𝐶</m:t>
                          </m:r>
                        </m:sub>
                      </m:sSub>
                      <m:r>
                        <a:rPr lang="en-US" sz="2800" i="1" spc="-30">
                          <a:effectLst/>
                          <a:latin typeface="Cambria Math"/>
                          <a:ea typeface="Calibri"/>
                          <a:cs typeface="Sakkal Majalla"/>
                        </a:rPr>
                        <m:t>×</m:t>
                      </m:r>
                      <m:r>
                        <a:rPr lang="en-US" sz="2800" i="1" spc="-30">
                          <a:effectLst/>
                          <a:latin typeface="Cambria Math"/>
                          <a:ea typeface="Calibri"/>
                          <a:cs typeface="Sakkal Majalla"/>
                        </a:rPr>
                        <m:t>𝐵𝑀</m:t>
                      </m:r>
                      <m:r>
                        <a:rPr lang="en-US" sz="2800" i="1" spc="-30">
                          <a:effectLst/>
                          <a:latin typeface="Cambria Math"/>
                          <a:ea typeface="Calibri"/>
                          <a:cs typeface="Sakkal Majalla"/>
                        </a:rPr>
                        <m:t>=</m:t>
                      </m:r>
                      <m:r>
                        <a:rPr lang="en-US" sz="2800" i="1" spc="-30">
                          <a:effectLst/>
                          <a:latin typeface="Cambria Math"/>
                          <a:ea typeface="Calibri"/>
                          <a:cs typeface="Sakkal Majalla"/>
                        </a:rPr>
                        <m:t>𝑤</m:t>
                      </m:r>
                      <m:r>
                        <a:rPr lang="en-US" sz="2800" i="1" spc="-30">
                          <a:effectLst/>
                          <a:latin typeface="Cambria Math"/>
                          <a:ea typeface="Calibri"/>
                          <a:cs typeface="Sakkal Majalla"/>
                        </a:rPr>
                        <m:t>×</m:t>
                      </m:r>
                      <m:r>
                        <a:rPr lang="en-US" sz="2800" i="1" spc="-30">
                          <a:effectLst/>
                          <a:latin typeface="Cambria Math"/>
                          <a:ea typeface="Calibri"/>
                          <a:cs typeface="Sakkal Majalla"/>
                        </a:rPr>
                        <m:t>𝐼𝑀</m:t>
                      </m:r>
                      <m:r>
                        <a:rPr lang="en-US" sz="2800" i="1" spc="-30">
                          <a:effectLst/>
                          <a:latin typeface="Cambria Math"/>
                          <a:ea typeface="Calibri"/>
                          <a:cs typeface="Sakkal Majalla"/>
                        </a:rPr>
                        <m:t>+</m:t>
                      </m:r>
                      <m:f>
                        <m:fPr>
                          <m:ctrlPr>
                            <a:rPr lang="en-US" sz="2800" i="1" spc="-30">
                              <a:effectLst/>
                              <a:latin typeface="Cambria Math"/>
                              <a:ea typeface="Calibri"/>
                              <a:cs typeface="Sakkal Majalla"/>
                            </a:rPr>
                          </m:ctrlPr>
                        </m:fPr>
                        <m:num>
                          <m:r>
                            <a:rPr lang="en-US" sz="2800" i="1" spc="-30">
                              <a:effectLst/>
                              <a:latin typeface="Cambria Math"/>
                              <a:ea typeface="Calibri"/>
                              <a:cs typeface="Sakkal Majalla"/>
                            </a:rPr>
                            <m:t>𝑊</m:t>
                          </m:r>
                        </m:num>
                        <m:den>
                          <m:r>
                            <a:rPr lang="en-US" sz="2800" i="1" spc="-30">
                              <a:effectLst/>
                              <a:latin typeface="Cambria Math"/>
                              <a:ea typeface="Calibri"/>
                              <a:cs typeface="Sakkal Majalla"/>
                            </a:rPr>
                            <m:t>2</m:t>
                          </m:r>
                        </m:den>
                      </m:f>
                      <m:r>
                        <a:rPr lang="ar-EG" sz="2800" spc="-30">
                          <a:effectLst/>
                          <a:latin typeface="Cambria Math"/>
                          <a:ea typeface="Calibri"/>
                          <a:cs typeface="Sakkal Majalla"/>
                        </a:rPr>
                        <m:t>×</m:t>
                      </m:r>
                      <m:r>
                        <a:rPr lang="en-US" sz="2800" i="1" spc="-30">
                          <a:effectLst/>
                          <a:latin typeface="Cambria Math"/>
                          <a:ea typeface="Calibri"/>
                          <a:cs typeface="Sakkal Majalla"/>
                        </a:rPr>
                        <m:t>𝐼𝐷</m:t>
                      </m:r>
                      <m:r>
                        <a:rPr lang="en-US" sz="2800" i="1" spc="-30">
                          <a:effectLst/>
                          <a:latin typeface="Cambria Math"/>
                          <a:ea typeface="Calibri"/>
                          <a:cs typeface="Sakkal Majalla"/>
                        </a:rPr>
                        <m:t>=</m:t>
                      </m:r>
                      <m:r>
                        <a:rPr lang="en-US" sz="2800" i="1" spc="-30">
                          <a:effectLst/>
                          <a:latin typeface="Cambria Math"/>
                          <a:ea typeface="Calibri"/>
                          <a:cs typeface="Sakkal Majalla"/>
                        </a:rPr>
                        <m:t>𝑚</m:t>
                      </m:r>
                      <m:r>
                        <a:rPr lang="en-US" sz="2800" i="1" spc="-30">
                          <a:effectLst/>
                          <a:latin typeface="Cambria Math"/>
                          <a:ea typeface="Calibri"/>
                          <a:cs typeface="Sakkal Majalla"/>
                        </a:rPr>
                        <m:t>.</m:t>
                      </m:r>
                      <m:r>
                        <a:rPr lang="en-US" sz="2800" i="1" spc="-30">
                          <a:effectLst/>
                          <a:latin typeface="Cambria Math"/>
                          <a:ea typeface="Calibri"/>
                          <a:cs typeface="Sakkal Majalla"/>
                        </a:rPr>
                        <m:t>𝑔</m:t>
                      </m:r>
                      <m:r>
                        <a:rPr lang="en-US" sz="2800" i="1" spc="-30">
                          <a:effectLst/>
                          <a:latin typeface="Cambria Math"/>
                          <a:ea typeface="Calibri"/>
                          <a:cs typeface="Sakkal Majalla"/>
                        </a:rPr>
                        <m:t>×</m:t>
                      </m:r>
                      <m:r>
                        <a:rPr lang="en-US" sz="2800" i="1" spc="-30">
                          <a:effectLst/>
                          <a:latin typeface="Cambria Math"/>
                          <a:ea typeface="Calibri"/>
                          <a:cs typeface="Sakkal Majalla"/>
                        </a:rPr>
                        <m:t>𝐼𝑀</m:t>
                      </m:r>
                      <m:r>
                        <a:rPr lang="en-US" sz="2800" i="1" spc="-30">
                          <a:effectLst/>
                          <a:latin typeface="Cambria Math"/>
                          <a:ea typeface="Calibri"/>
                          <a:cs typeface="Sakkal Majalla"/>
                        </a:rPr>
                        <m:t>+</m:t>
                      </m:r>
                      <m:f>
                        <m:fPr>
                          <m:ctrlPr>
                            <a:rPr lang="en-US" sz="2800" i="1" spc="-30">
                              <a:effectLst/>
                              <a:latin typeface="Cambria Math"/>
                              <a:ea typeface="Calibri"/>
                              <a:cs typeface="Sakkal Majalla"/>
                            </a:rPr>
                          </m:ctrlPr>
                        </m:fPr>
                        <m:num>
                          <m:r>
                            <a:rPr lang="en-US" sz="2800" i="1" spc="-30">
                              <a:effectLst/>
                              <a:latin typeface="Cambria Math"/>
                              <a:ea typeface="Calibri"/>
                              <a:cs typeface="Sakkal Majalla"/>
                            </a:rPr>
                            <m:t>𝑀</m:t>
                          </m:r>
                          <m:r>
                            <a:rPr lang="en-US" sz="2800" i="1" spc="-30">
                              <a:effectLst/>
                              <a:latin typeface="Cambria Math"/>
                              <a:ea typeface="Calibri"/>
                              <a:cs typeface="Sakkal Majalla"/>
                            </a:rPr>
                            <m:t>.</m:t>
                          </m:r>
                          <m:r>
                            <a:rPr lang="en-US" sz="2800" i="1" spc="-30">
                              <a:effectLst/>
                              <a:latin typeface="Cambria Math"/>
                              <a:ea typeface="Calibri"/>
                              <a:cs typeface="Sakkal Majalla"/>
                            </a:rPr>
                            <m:t>𝑔</m:t>
                          </m:r>
                        </m:num>
                        <m:den>
                          <m:r>
                            <a:rPr lang="en-US" sz="2800" i="1" spc="-30">
                              <a:effectLst/>
                              <a:latin typeface="Cambria Math"/>
                              <a:ea typeface="Calibri"/>
                              <a:cs typeface="Sakkal Majalla"/>
                            </a:rPr>
                            <m:t>2</m:t>
                          </m:r>
                        </m:den>
                      </m:f>
                      <m:r>
                        <a:rPr lang="en-US" sz="2800" i="1" spc="-30">
                          <a:effectLst/>
                          <a:latin typeface="Cambria Math"/>
                          <a:ea typeface="Calibri"/>
                          <a:cs typeface="Sakkal Majalla"/>
                        </a:rPr>
                        <m:t>×</m:t>
                      </m:r>
                      <m:r>
                        <a:rPr lang="en-US" sz="2800" i="1" spc="-30">
                          <a:effectLst/>
                          <a:latin typeface="Cambria Math"/>
                          <a:ea typeface="Calibri"/>
                          <a:cs typeface="Sakkal Majalla"/>
                        </a:rPr>
                        <m:t>𝐼𝐷</m:t>
                      </m:r>
                      <m:r>
                        <a:rPr lang="en-US" sz="2800" i="1" spc="-30">
                          <a:effectLst/>
                          <a:latin typeface="Cambria Math"/>
                          <a:ea typeface="Calibri"/>
                          <a:cs typeface="Sakkal Majalla"/>
                        </a:rPr>
                        <m:t>… </m:t>
                      </m:r>
                      <m:d>
                        <m:dPr>
                          <m:ctrlPr>
                            <a:rPr lang="en-US" sz="2800" i="1" spc="-30">
                              <a:effectLst/>
                              <a:latin typeface="Cambria Math"/>
                              <a:ea typeface="Calibri"/>
                              <a:cs typeface="Sakkal Majalla"/>
                            </a:rPr>
                          </m:ctrlPr>
                        </m:dPr>
                        <m:e>
                          <m:r>
                            <a:rPr lang="en-US" sz="2800" i="1" spc="-30">
                              <a:effectLst/>
                              <a:latin typeface="Cambria Math"/>
                              <a:ea typeface="Calibri"/>
                              <a:cs typeface="Sakkal Majalla"/>
                            </a:rPr>
                            <m:t>𝑖</m:t>
                          </m:r>
                        </m:e>
                      </m:d>
                    </m:oMath>
                  </m:oMathPara>
                </a14:m>
                <a:endParaRPr lang="en-US" dirty="0">
                  <a:effectLst/>
                  <a:latin typeface="Calibri"/>
                  <a:ea typeface="Calibri"/>
                  <a:cs typeface="Arial"/>
                </a:endParaRPr>
              </a:p>
              <a:p>
                <a:pPr marL="431800" algn="just">
                  <a:lnSpc>
                    <a:spcPct val="130000"/>
                  </a:lnSpc>
                  <a:tabLst>
                    <a:tab pos="-635" algn="l"/>
                  </a:tabLst>
                </a:pPr>
                <a14:m>
                  <m:oMathPara xmlns:m="http://schemas.openxmlformats.org/officeDocument/2006/math">
                    <m:oMathParaPr>
                      <m:jc m:val="centerGroup"/>
                    </m:oMathParaPr>
                    <m:oMath xmlns:m="http://schemas.openxmlformats.org/officeDocument/2006/math">
                      <m:sSub>
                        <m:sSubPr>
                          <m:ctrlPr>
                            <a:rPr lang="en-US" sz="2800" i="1" spc="-30">
                              <a:effectLst/>
                              <a:latin typeface="Cambria Math"/>
                              <a:ea typeface="Times New Roman"/>
                              <a:cs typeface="Sakkal Majalla"/>
                            </a:rPr>
                          </m:ctrlPr>
                        </m:sSubPr>
                        <m:e>
                          <m:r>
                            <a:rPr lang="en-US" sz="2800" i="1" spc="-30">
                              <a:effectLst/>
                              <a:latin typeface="Cambria Math"/>
                              <a:ea typeface="Times New Roman"/>
                              <a:cs typeface="Sakkal Majalla"/>
                            </a:rPr>
                            <m:t>∴</m:t>
                          </m:r>
                          <m:r>
                            <a:rPr lang="en-US" sz="2800" i="1" spc="-30">
                              <a:effectLst/>
                              <a:latin typeface="Cambria Math"/>
                              <a:ea typeface="Times New Roman"/>
                              <a:cs typeface="Sakkal Majalla"/>
                            </a:rPr>
                            <m:t>𝐹</m:t>
                          </m:r>
                        </m:e>
                        <m:sub>
                          <m:r>
                            <a:rPr lang="en-US" sz="2800" i="1" spc="-30">
                              <a:effectLst/>
                              <a:latin typeface="Cambria Math"/>
                              <a:ea typeface="Times New Roman"/>
                              <a:cs typeface="Sakkal Majalla"/>
                            </a:rPr>
                            <m:t>𝐶</m:t>
                          </m:r>
                        </m:sub>
                      </m:sSub>
                      <m:r>
                        <a:rPr lang="en-US" sz="2800" i="1" spc="-30">
                          <a:effectLst/>
                          <a:latin typeface="Cambria Math"/>
                          <a:ea typeface="Times New Roman"/>
                          <a:cs typeface="Sakkal Majalla"/>
                        </a:rPr>
                        <m:t>=</m:t>
                      </m:r>
                      <m:r>
                        <a:rPr lang="en-US" sz="2800" i="1" spc="-30">
                          <a:effectLst/>
                          <a:latin typeface="Cambria Math"/>
                          <a:ea typeface="Times New Roman"/>
                          <a:cs typeface="Sakkal Majalla"/>
                        </a:rPr>
                        <m:t>𝑚</m:t>
                      </m:r>
                      <m:r>
                        <a:rPr lang="en-US" sz="2800" i="1" spc="-30">
                          <a:effectLst/>
                          <a:latin typeface="Cambria Math"/>
                          <a:ea typeface="Times New Roman"/>
                          <a:cs typeface="Sakkal Majalla"/>
                        </a:rPr>
                        <m:t>.</m:t>
                      </m:r>
                      <m:r>
                        <a:rPr lang="en-US" sz="2800" i="1" spc="-30">
                          <a:effectLst/>
                          <a:latin typeface="Cambria Math"/>
                          <a:ea typeface="Times New Roman"/>
                          <a:cs typeface="Sakkal Majalla"/>
                        </a:rPr>
                        <m:t>𝑔</m:t>
                      </m:r>
                      <m:r>
                        <a:rPr lang="en-US" sz="2800" i="1" spc="-30">
                          <a:effectLst/>
                          <a:latin typeface="Cambria Math"/>
                          <a:ea typeface="Times New Roman"/>
                          <a:cs typeface="Sakkal Majalla"/>
                        </a:rPr>
                        <m:t>×</m:t>
                      </m:r>
                      <m:f>
                        <m:fPr>
                          <m:ctrlPr>
                            <a:rPr lang="en-US" sz="2800" i="1" spc="-30">
                              <a:effectLst/>
                              <a:latin typeface="Cambria Math"/>
                              <a:ea typeface="Times New Roman"/>
                              <a:cs typeface="Sakkal Majalla"/>
                            </a:rPr>
                          </m:ctrlPr>
                        </m:fPr>
                        <m:num>
                          <m:r>
                            <a:rPr lang="en-US" sz="2800" i="1" spc="-30">
                              <a:effectLst/>
                              <a:latin typeface="Cambria Math"/>
                              <a:ea typeface="Times New Roman"/>
                              <a:cs typeface="Sakkal Majalla"/>
                            </a:rPr>
                            <m:t>𝐼𝑀</m:t>
                          </m:r>
                        </m:num>
                        <m:den>
                          <m:r>
                            <a:rPr lang="en-US" sz="2800" i="1" spc="-30">
                              <a:effectLst/>
                              <a:latin typeface="Cambria Math"/>
                              <a:ea typeface="Times New Roman"/>
                              <a:cs typeface="Sakkal Majalla"/>
                            </a:rPr>
                            <m:t>𝐵𝑀</m:t>
                          </m:r>
                        </m:den>
                      </m:f>
                      <m:r>
                        <a:rPr lang="en-US" sz="2800" i="1" spc="-30">
                          <a:effectLst/>
                          <a:latin typeface="Cambria Math"/>
                          <a:ea typeface="Times New Roman"/>
                          <a:cs typeface="Sakkal Majalla"/>
                        </a:rPr>
                        <m:t>+</m:t>
                      </m:r>
                      <m:f>
                        <m:fPr>
                          <m:ctrlPr>
                            <a:rPr lang="en-US" sz="2800" i="1" spc="-30">
                              <a:effectLst/>
                              <a:latin typeface="Cambria Math"/>
                              <a:ea typeface="Times New Roman"/>
                              <a:cs typeface="Sakkal Majalla"/>
                            </a:rPr>
                          </m:ctrlPr>
                        </m:fPr>
                        <m:num>
                          <m:r>
                            <a:rPr lang="en-US" sz="2800" i="1" spc="-30">
                              <a:effectLst/>
                              <a:latin typeface="Cambria Math"/>
                              <a:ea typeface="Times New Roman"/>
                              <a:cs typeface="Sakkal Majalla"/>
                            </a:rPr>
                            <m:t>𝑀</m:t>
                          </m:r>
                          <m:r>
                            <a:rPr lang="en-US" sz="2800" i="1" spc="-30">
                              <a:effectLst/>
                              <a:latin typeface="Cambria Math"/>
                              <a:ea typeface="Times New Roman"/>
                              <a:cs typeface="Sakkal Majalla"/>
                            </a:rPr>
                            <m:t>.</m:t>
                          </m:r>
                          <m:r>
                            <a:rPr lang="en-US" sz="2800" i="1" spc="-30">
                              <a:effectLst/>
                              <a:latin typeface="Cambria Math"/>
                              <a:ea typeface="Times New Roman"/>
                              <a:cs typeface="Sakkal Majalla"/>
                            </a:rPr>
                            <m:t>𝑔</m:t>
                          </m:r>
                        </m:num>
                        <m:den>
                          <m:r>
                            <a:rPr lang="en-US" sz="2800" i="1" spc="-30">
                              <a:effectLst/>
                              <a:latin typeface="Cambria Math"/>
                              <a:ea typeface="Times New Roman"/>
                              <a:cs typeface="Sakkal Majalla"/>
                            </a:rPr>
                            <m:t>2</m:t>
                          </m:r>
                        </m:den>
                      </m:f>
                      <m:d>
                        <m:dPr>
                          <m:begChr m:val="["/>
                          <m:endChr m:val="]"/>
                          <m:ctrlPr>
                            <a:rPr lang="en-US" sz="2800" i="1" spc="-30">
                              <a:effectLst/>
                              <a:latin typeface="Cambria Math"/>
                              <a:ea typeface="Times New Roman"/>
                              <a:cs typeface="Sakkal Majalla"/>
                            </a:rPr>
                          </m:ctrlPr>
                        </m:dPr>
                        <m:e>
                          <m:f>
                            <m:fPr>
                              <m:ctrlPr>
                                <a:rPr lang="en-US" sz="2800" i="1" spc="-30">
                                  <a:effectLst/>
                                  <a:latin typeface="Cambria Math"/>
                                  <a:ea typeface="Times New Roman"/>
                                  <a:cs typeface="Sakkal Majalla"/>
                                </a:rPr>
                              </m:ctrlPr>
                            </m:fPr>
                            <m:num>
                              <m:r>
                                <a:rPr lang="en-US" sz="2800" i="1" spc="-30">
                                  <a:effectLst/>
                                  <a:latin typeface="Cambria Math"/>
                                  <a:ea typeface="Times New Roman"/>
                                  <a:cs typeface="Sakkal Majalla"/>
                                </a:rPr>
                                <m:t>𝐼𝑀</m:t>
                              </m:r>
                              <m:r>
                                <a:rPr lang="en-US" sz="2800" i="1" spc="-30">
                                  <a:effectLst/>
                                  <a:latin typeface="Cambria Math"/>
                                  <a:ea typeface="Times New Roman"/>
                                  <a:cs typeface="Sakkal Majalla"/>
                                </a:rPr>
                                <m:t>+</m:t>
                              </m:r>
                              <m:r>
                                <a:rPr lang="en-US" sz="2800" i="1" spc="-30">
                                  <a:effectLst/>
                                  <a:latin typeface="Cambria Math"/>
                                  <a:ea typeface="Times New Roman"/>
                                  <a:cs typeface="Sakkal Majalla"/>
                                </a:rPr>
                                <m:t>𝑀𝐷</m:t>
                              </m:r>
                            </m:num>
                            <m:den>
                              <m:r>
                                <a:rPr lang="en-US" sz="2800" i="1" spc="-30">
                                  <a:effectLst/>
                                  <a:latin typeface="Cambria Math"/>
                                  <a:ea typeface="Times New Roman"/>
                                  <a:cs typeface="Sakkal Majalla"/>
                                </a:rPr>
                                <m:t>𝐵𝑀</m:t>
                              </m:r>
                            </m:den>
                          </m:f>
                        </m:e>
                      </m:d>
                    </m:oMath>
                  </m:oMathPara>
                </a14:m>
                <a:endParaRPr lang="en-US" dirty="0">
                  <a:effectLst/>
                  <a:latin typeface="Calibri"/>
                  <a:ea typeface="Calibri"/>
                  <a:cs typeface="Arial"/>
                </a:endParaRPr>
              </a:p>
            </p:txBody>
          </p:sp>
        </mc:Choice>
        <mc:Fallback>
          <p:sp>
            <p:nvSpPr>
              <p:cNvPr id="4" name="Rectangle 3"/>
              <p:cNvSpPr>
                <a:spLocks noRot="1" noChangeAspect="1" noMove="1" noResize="1" noEditPoints="1" noAdjustHandles="1" noChangeArrowheads="1" noChangeShapeType="1" noTextEdit="1"/>
              </p:cNvSpPr>
              <p:nvPr/>
            </p:nvSpPr>
            <p:spPr>
              <a:xfrm>
                <a:off x="1259632" y="908720"/>
                <a:ext cx="7632848" cy="5486502"/>
              </a:xfrm>
              <a:prstGeom prst="rect">
                <a:avLst/>
              </a:prstGeom>
              <a:blipFill rotWithShape="1">
                <a:blip r:embed="rId2"/>
                <a:stretch>
                  <a:fillRect l="-2716" r="-1597"/>
                </a:stretch>
              </a:blipFill>
            </p:spPr>
            <p:txBody>
              <a:bodyPr/>
              <a:lstStyle/>
              <a:p>
                <a:r>
                  <a:rPr lang="ar-EG">
                    <a:noFill/>
                  </a:rPr>
                  <a:t> </a:t>
                </a:r>
              </a:p>
            </p:txBody>
          </p:sp>
        </mc:Fallback>
      </mc:AlternateContent>
    </p:spTree>
    <p:extLst>
      <p:ext uri="{BB962C8B-B14F-4D97-AF65-F5344CB8AC3E}">
        <p14:creationId xmlns:p14="http://schemas.microsoft.com/office/powerpoint/2010/main" val="3550863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648072"/>
          </a:xfrm>
        </p:spPr>
        <p:txBody>
          <a:bodyPr>
            <a:no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تقدير البراح لمنظم برويل</a:t>
            </a:r>
            <a:endPar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mc:AlternateContent xmlns:mc="http://schemas.openxmlformats.org/markup-compatibility/2006">
        <mc:Choice xmlns:a14="http://schemas.microsoft.com/office/drawing/2010/main" Requires="a14">
          <p:sp>
            <p:nvSpPr>
              <p:cNvPr id="4" name="Rectangle 3"/>
              <p:cNvSpPr/>
              <p:nvPr/>
            </p:nvSpPr>
            <p:spPr>
              <a:xfrm>
                <a:off x="1259632" y="908720"/>
                <a:ext cx="7632848" cy="5804987"/>
              </a:xfrm>
              <a:prstGeom prst="rect">
                <a:avLst/>
              </a:prstGeom>
            </p:spPr>
            <p:txBody>
              <a:bodyPr wrap="square">
                <a:spAutoFit/>
              </a:bodyPr>
              <a:lstStyle/>
              <a:p>
                <a:pPr marL="457200" indent="-457200" algn="just">
                  <a:lnSpc>
                    <a:spcPct val="130000"/>
                  </a:lnSpc>
                  <a:buFont typeface="Wingdings" panose="05000000000000000000" pitchFamily="2" charset="2"/>
                  <a:buChar char="§"/>
                  <a:tabLst>
                    <a:tab pos="-635" algn="l"/>
                  </a:tabLst>
                </a:pPr>
                <a:r>
                  <a:rPr lang="ar-EG" sz="2800" spc="-30" dirty="0">
                    <a:latin typeface="Cambria Math" panose="02040503050406030204" pitchFamily="18" charset="0"/>
                    <a:ea typeface="Cambria Math" panose="02040503050406030204" pitchFamily="18" charset="0"/>
                    <a:cs typeface="Sakkal Majalla" panose="02000000000000000000" pitchFamily="2" charset="-78"/>
                  </a:rPr>
                  <a:t>بضرب وقسمة المعادلة السابقة في المقدار </a:t>
                </a:r>
                <a:r>
                  <a:rPr lang="en-US" sz="2800" spc="-30" dirty="0">
                    <a:effectLst/>
                    <a:latin typeface="Cambria Math" panose="02040503050406030204" pitchFamily="18" charset="0"/>
                    <a:ea typeface="Cambria Math" panose="02040503050406030204" pitchFamily="18" charset="0"/>
                    <a:cs typeface="Sakkal Majalla" panose="02000000000000000000" pitchFamily="2" charset="-78"/>
                  </a:rPr>
                  <a:t>FM </a:t>
                </a:r>
                <a:r>
                  <a:rPr lang="ar-EG" sz="2800" spc="-30" dirty="0" smtClean="0">
                    <a:effectLst/>
                    <a:latin typeface="Cambria Math" panose="02040503050406030204" pitchFamily="18" charset="0"/>
                    <a:ea typeface="Cambria Math" panose="02040503050406030204" pitchFamily="18" charset="0"/>
                    <a:cs typeface="Sakkal Majalla" panose="02000000000000000000" pitchFamily="2" charset="-78"/>
                  </a:rPr>
                  <a:t> نحصل </a:t>
                </a:r>
                <a:r>
                  <a:rPr lang="ar-EG" sz="2800" spc="-30" dirty="0">
                    <a:effectLst/>
                    <a:latin typeface="Cambria Math" panose="02040503050406030204" pitchFamily="18" charset="0"/>
                    <a:ea typeface="Cambria Math" panose="02040503050406030204" pitchFamily="18" charset="0"/>
                    <a:cs typeface="Sakkal Majalla" panose="02000000000000000000" pitchFamily="2" charset="-78"/>
                  </a:rPr>
                  <a:t>على:</a:t>
                </a:r>
                <a:endParaRPr lang="en-US" sz="2800" dirty="0">
                  <a:effectLst/>
                  <a:latin typeface="Cambria Math" panose="02040503050406030204" pitchFamily="18" charset="0"/>
                  <a:ea typeface="Cambria Math" panose="02040503050406030204" pitchFamily="18" charset="0"/>
                  <a:cs typeface="Sakkal Majalla" panose="02000000000000000000" pitchFamily="2" charset="-78"/>
                </a:endParaRPr>
              </a:p>
              <a:p>
                <a:pPr marL="431800" algn="just">
                  <a:lnSpc>
                    <a:spcPct val="130000"/>
                  </a:lnSpc>
                  <a:tabLst>
                    <a:tab pos="-635" algn="l"/>
                  </a:tabLst>
                </a:pPr>
                <a14:m>
                  <m:oMathPara xmlns:m="http://schemas.openxmlformats.org/officeDocument/2006/math">
                    <m:oMathParaPr>
                      <m:jc m:val="centerGroup"/>
                    </m:oMathParaPr>
                    <m:oMath xmlns:m="http://schemas.openxmlformats.org/officeDocument/2006/math">
                      <m:sSub>
                        <m:sSubPr>
                          <m:ctrlPr>
                            <a:rPr lang="en-US" sz="2800" i="1" spc="-30">
                              <a:effectLst/>
                              <a:latin typeface="Cambria Math" panose="02040503050406030204" pitchFamily="18" charset="0"/>
                              <a:ea typeface="Cambria Math" panose="02040503050406030204" pitchFamily="18" charset="0"/>
                              <a:cs typeface="Sakkal Majalla"/>
                            </a:rPr>
                          </m:ctrlPr>
                        </m:sSubPr>
                        <m:e>
                          <m:r>
                            <a:rPr lang="en-US" sz="2800" i="1" spc="-30">
                              <a:effectLst/>
                              <a:latin typeface="Cambria Math" panose="02040503050406030204" pitchFamily="18" charset="0"/>
                              <a:ea typeface="Cambria Math" panose="02040503050406030204" pitchFamily="18" charset="0"/>
                              <a:cs typeface="Sakkal Majalla"/>
                            </a:rPr>
                            <m:t>∴</m:t>
                          </m:r>
                          <m:r>
                            <a:rPr lang="en-US" sz="2800" i="1" spc="-30">
                              <a:effectLst/>
                              <a:latin typeface="Cambria Math" panose="02040503050406030204" pitchFamily="18" charset="0"/>
                              <a:ea typeface="Cambria Math" panose="02040503050406030204" pitchFamily="18" charset="0"/>
                              <a:cs typeface="Sakkal Majalla"/>
                            </a:rPr>
                            <m:t>𝐹</m:t>
                          </m:r>
                        </m:e>
                        <m:sub>
                          <m:r>
                            <a:rPr lang="en-US" sz="2800" i="1" spc="-30">
                              <a:effectLst/>
                              <a:latin typeface="Cambria Math" panose="02040503050406030204" pitchFamily="18" charset="0"/>
                              <a:ea typeface="Cambria Math" panose="02040503050406030204" pitchFamily="18" charset="0"/>
                              <a:cs typeface="Sakkal Majalla"/>
                            </a:rPr>
                            <m:t>𝐶</m:t>
                          </m:r>
                        </m:sub>
                      </m:sSub>
                      <m:r>
                        <a:rPr lang="en-US" sz="2800" i="1" spc="-30">
                          <a:effectLst/>
                          <a:latin typeface="Cambria Math" panose="02040503050406030204" pitchFamily="18" charset="0"/>
                          <a:ea typeface="Cambria Math" panose="02040503050406030204" pitchFamily="18" charset="0"/>
                          <a:cs typeface="Sakkal Majalla"/>
                        </a:rPr>
                        <m:t>=</m:t>
                      </m:r>
                      <m:f>
                        <m:fPr>
                          <m:ctrlPr>
                            <a:rPr lang="en-US" sz="2800" i="1" spc="-30">
                              <a:effectLst/>
                              <a:latin typeface="Cambria Math" panose="02040503050406030204" pitchFamily="18" charset="0"/>
                              <a:ea typeface="Cambria Math" panose="02040503050406030204" pitchFamily="18" charset="0"/>
                              <a:cs typeface="Sakkal Majalla"/>
                            </a:rPr>
                          </m:ctrlPr>
                        </m:fPr>
                        <m:num>
                          <m:r>
                            <a:rPr lang="en-US" sz="2800" i="1" spc="-30">
                              <a:effectLst/>
                              <a:latin typeface="Cambria Math" panose="02040503050406030204" pitchFamily="18" charset="0"/>
                              <a:ea typeface="Cambria Math" panose="02040503050406030204" pitchFamily="18" charset="0"/>
                              <a:cs typeface="Sakkal Majalla"/>
                            </a:rPr>
                            <m:t>𝐹𝑀</m:t>
                          </m:r>
                        </m:num>
                        <m:den>
                          <m:r>
                            <a:rPr lang="en-US" sz="2800" i="1" spc="-30">
                              <a:effectLst/>
                              <a:latin typeface="Cambria Math" panose="02040503050406030204" pitchFamily="18" charset="0"/>
                              <a:ea typeface="Cambria Math" panose="02040503050406030204" pitchFamily="18" charset="0"/>
                              <a:cs typeface="Sakkal Majalla"/>
                            </a:rPr>
                            <m:t>𝐵𝑀</m:t>
                          </m:r>
                        </m:den>
                      </m:f>
                      <m:d>
                        <m:dPr>
                          <m:begChr m:val="["/>
                          <m:endChr m:val="]"/>
                          <m:ctrlPr>
                            <a:rPr lang="en-US" sz="2800" i="1" spc="-30">
                              <a:effectLst/>
                              <a:latin typeface="Cambria Math" panose="02040503050406030204" pitchFamily="18" charset="0"/>
                              <a:ea typeface="Cambria Math" panose="02040503050406030204" pitchFamily="18" charset="0"/>
                              <a:cs typeface="Sakkal Majalla"/>
                            </a:rPr>
                          </m:ctrlPr>
                        </m:dPr>
                        <m:e>
                          <m:r>
                            <a:rPr lang="en-US" sz="2800" i="1" spc="-30">
                              <a:effectLst/>
                              <a:latin typeface="Cambria Math" panose="02040503050406030204" pitchFamily="18" charset="0"/>
                              <a:ea typeface="Cambria Math" panose="02040503050406030204" pitchFamily="18" charset="0"/>
                              <a:cs typeface="Sakkal Majalla"/>
                            </a:rPr>
                            <m:t>𝑚</m:t>
                          </m:r>
                          <m:r>
                            <a:rPr lang="en-US" sz="2800" i="1" spc="-30">
                              <a:effectLst/>
                              <a:latin typeface="Cambria Math" panose="02040503050406030204" pitchFamily="18" charset="0"/>
                              <a:ea typeface="Cambria Math" panose="02040503050406030204" pitchFamily="18" charset="0"/>
                              <a:cs typeface="Sakkal Majalla"/>
                            </a:rPr>
                            <m:t>.</m:t>
                          </m:r>
                          <m:r>
                            <a:rPr lang="en-US" sz="2800" i="1" spc="-30">
                              <a:effectLst/>
                              <a:latin typeface="Cambria Math" panose="02040503050406030204" pitchFamily="18" charset="0"/>
                              <a:ea typeface="Cambria Math" panose="02040503050406030204" pitchFamily="18" charset="0"/>
                              <a:cs typeface="Sakkal Majalla"/>
                            </a:rPr>
                            <m:t>𝑔</m:t>
                          </m:r>
                          <m:r>
                            <a:rPr lang="en-US" sz="2800" i="1" spc="-30">
                              <a:effectLst/>
                              <a:latin typeface="Cambria Math" panose="02040503050406030204" pitchFamily="18" charset="0"/>
                              <a:ea typeface="Cambria Math" panose="02040503050406030204" pitchFamily="18" charset="0"/>
                              <a:cs typeface="Sakkal Majalla"/>
                            </a:rPr>
                            <m:t>×</m:t>
                          </m:r>
                          <m:f>
                            <m:fPr>
                              <m:ctrlPr>
                                <a:rPr lang="en-US" sz="2800" i="1" spc="-30">
                                  <a:effectLst/>
                                  <a:latin typeface="Cambria Math" panose="02040503050406030204" pitchFamily="18" charset="0"/>
                                  <a:ea typeface="Cambria Math" panose="02040503050406030204" pitchFamily="18" charset="0"/>
                                  <a:cs typeface="Sakkal Majalla"/>
                                </a:rPr>
                              </m:ctrlPr>
                            </m:fPr>
                            <m:num>
                              <m:r>
                                <a:rPr lang="en-US" sz="2800" i="1" spc="-30">
                                  <a:effectLst/>
                                  <a:latin typeface="Cambria Math" panose="02040503050406030204" pitchFamily="18" charset="0"/>
                                  <a:ea typeface="Cambria Math" panose="02040503050406030204" pitchFamily="18" charset="0"/>
                                  <a:cs typeface="Sakkal Majalla"/>
                                </a:rPr>
                                <m:t>𝐼𝑀</m:t>
                              </m:r>
                            </m:num>
                            <m:den>
                              <m:r>
                                <a:rPr lang="en-US" sz="2800" i="1" spc="-30">
                                  <a:effectLst/>
                                  <a:latin typeface="Cambria Math" panose="02040503050406030204" pitchFamily="18" charset="0"/>
                                  <a:ea typeface="Cambria Math" panose="02040503050406030204" pitchFamily="18" charset="0"/>
                                  <a:cs typeface="Sakkal Majalla"/>
                                </a:rPr>
                                <m:t>𝐹𝑀</m:t>
                              </m:r>
                            </m:den>
                          </m:f>
                          <m:r>
                            <a:rPr lang="en-US" sz="2800" i="1" spc="-30">
                              <a:effectLst/>
                              <a:latin typeface="Cambria Math" panose="02040503050406030204" pitchFamily="18" charset="0"/>
                              <a:ea typeface="Cambria Math" panose="02040503050406030204" pitchFamily="18" charset="0"/>
                              <a:cs typeface="Sakkal Majalla"/>
                            </a:rPr>
                            <m:t>+</m:t>
                          </m:r>
                          <m:f>
                            <m:fPr>
                              <m:ctrlPr>
                                <a:rPr lang="en-US" sz="2800" i="1" spc="-30">
                                  <a:effectLst/>
                                  <a:latin typeface="Cambria Math" panose="02040503050406030204" pitchFamily="18" charset="0"/>
                                  <a:ea typeface="Cambria Math" panose="02040503050406030204" pitchFamily="18" charset="0"/>
                                  <a:cs typeface="Sakkal Majalla"/>
                                </a:rPr>
                              </m:ctrlPr>
                            </m:fPr>
                            <m:num>
                              <m:r>
                                <a:rPr lang="en-US" sz="2800" i="1" spc="-30">
                                  <a:effectLst/>
                                  <a:latin typeface="Cambria Math" panose="02040503050406030204" pitchFamily="18" charset="0"/>
                                  <a:ea typeface="Cambria Math" panose="02040503050406030204" pitchFamily="18" charset="0"/>
                                  <a:cs typeface="Sakkal Majalla"/>
                                </a:rPr>
                                <m:t>𝑀</m:t>
                              </m:r>
                              <m:r>
                                <a:rPr lang="en-US" sz="2800" i="1" spc="-30">
                                  <a:effectLst/>
                                  <a:latin typeface="Cambria Math" panose="02040503050406030204" pitchFamily="18" charset="0"/>
                                  <a:ea typeface="Cambria Math" panose="02040503050406030204" pitchFamily="18" charset="0"/>
                                  <a:cs typeface="Sakkal Majalla"/>
                                </a:rPr>
                                <m:t>.</m:t>
                              </m:r>
                              <m:r>
                                <a:rPr lang="en-US" sz="2800" i="1" spc="-30">
                                  <a:effectLst/>
                                  <a:latin typeface="Cambria Math" panose="02040503050406030204" pitchFamily="18" charset="0"/>
                                  <a:ea typeface="Cambria Math" panose="02040503050406030204" pitchFamily="18" charset="0"/>
                                  <a:cs typeface="Sakkal Majalla"/>
                                </a:rPr>
                                <m:t>𝑔</m:t>
                              </m:r>
                            </m:num>
                            <m:den>
                              <m:r>
                                <a:rPr lang="en-US" sz="2800" i="1" spc="-30">
                                  <a:effectLst/>
                                  <a:latin typeface="Cambria Math" panose="02040503050406030204" pitchFamily="18" charset="0"/>
                                  <a:ea typeface="Cambria Math" panose="02040503050406030204" pitchFamily="18" charset="0"/>
                                  <a:cs typeface="Sakkal Majalla"/>
                                </a:rPr>
                                <m:t>2</m:t>
                              </m:r>
                            </m:den>
                          </m:f>
                          <m:d>
                            <m:dPr>
                              <m:ctrlPr>
                                <a:rPr lang="en-US" sz="2800" i="1" spc="-30">
                                  <a:effectLst/>
                                  <a:latin typeface="Cambria Math" panose="02040503050406030204" pitchFamily="18" charset="0"/>
                                  <a:ea typeface="Cambria Math" panose="02040503050406030204" pitchFamily="18" charset="0"/>
                                  <a:cs typeface="Sakkal Majalla"/>
                                </a:rPr>
                              </m:ctrlPr>
                            </m:dPr>
                            <m:e>
                              <m:f>
                                <m:fPr>
                                  <m:ctrlPr>
                                    <a:rPr lang="en-US" sz="2800" i="1" spc="-30">
                                      <a:effectLst/>
                                      <a:latin typeface="Cambria Math" panose="02040503050406030204" pitchFamily="18" charset="0"/>
                                      <a:ea typeface="Cambria Math" panose="02040503050406030204" pitchFamily="18" charset="0"/>
                                      <a:cs typeface="Sakkal Majalla"/>
                                    </a:rPr>
                                  </m:ctrlPr>
                                </m:fPr>
                                <m:num>
                                  <m:r>
                                    <a:rPr lang="en-US" sz="2800" i="1" spc="-30">
                                      <a:effectLst/>
                                      <a:latin typeface="Cambria Math" panose="02040503050406030204" pitchFamily="18" charset="0"/>
                                      <a:ea typeface="Cambria Math" panose="02040503050406030204" pitchFamily="18" charset="0"/>
                                      <a:cs typeface="Sakkal Majalla"/>
                                    </a:rPr>
                                    <m:t>𝐼𝑀</m:t>
                                  </m:r>
                                </m:num>
                                <m:den>
                                  <m:r>
                                    <a:rPr lang="en-US" sz="2800" i="1" spc="-30">
                                      <a:effectLst/>
                                      <a:latin typeface="Cambria Math" panose="02040503050406030204" pitchFamily="18" charset="0"/>
                                      <a:ea typeface="Cambria Math" panose="02040503050406030204" pitchFamily="18" charset="0"/>
                                      <a:cs typeface="Sakkal Majalla"/>
                                    </a:rPr>
                                    <m:t>𝐹𝑀</m:t>
                                  </m:r>
                                </m:den>
                              </m:f>
                              <m:r>
                                <a:rPr lang="en-US" sz="2800" i="1" spc="-30">
                                  <a:effectLst/>
                                  <a:latin typeface="Cambria Math" panose="02040503050406030204" pitchFamily="18" charset="0"/>
                                  <a:ea typeface="Cambria Math" panose="02040503050406030204" pitchFamily="18" charset="0"/>
                                  <a:cs typeface="Sakkal Majalla"/>
                                </a:rPr>
                                <m:t>+</m:t>
                              </m:r>
                              <m:f>
                                <m:fPr>
                                  <m:ctrlPr>
                                    <a:rPr lang="en-US" sz="2800" i="1" spc="-30">
                                      <a:effectLst/>
                                      <a:latin typeface="Cambria Math" panose="02040503050406030204" pitchFamily="18" charset="0"/>
                                      <a:ea typeface="Cambria Math" panose="02040503050406030204" pitchFamily="18" charset="0"/>
                                      <a:cs typeface="Sakkal Majalla"/>
                                    </a:rPr>
                                  </m:ctrlPr>
                                </m:fPr>
                                <m:num>
                                  <m:r>
                                    <a:rPr lang="en-US" sz="2800" i="1" spc="-30">
                                      <a:effectLst/>
                                      <a:latin typeface="Cambria Math" panose="02040503050406030204" pitchFamily="18" charset="0"/>
                                      <a:ea typeface="Cambria Math" panose="02040503050406030204" pitchFamily="18" charset="0"/>
                                      <a:cs typeface="Sakkal Majalla"/>
                                    </a:rPr>
                                    <m:t>𝑀𝐷</m:t>
                                  </m:r>
                                </m:num>
                                <m:den>
                                  <m:r>
                                    <a:rPr lang="en-US" sz="2800" i="1" spc="-30">
                                      <a:effectLst/>
                                      <a:latin typeface="Cambria Math" panose="02040503050406030204" pitchFamily="18" charset="0"/>
                                      <a:ea typeface="Cambria Math" panose="02040503050406030204" pitchFamily="18" charset="0"/>
                                      <a:cs typeface="Sakkal Majalla"/>
                                    </a:rPr>
                                    <m:t>𝐹𝑀</m:t>
                                  </m:r>
                                </m:den>
                              </m:f>
                            </m:e>
                          </m:d>
                        </m:e>
                      </m:d>
                    </m:oMath>
                  </m:oMathPara>
                </a14:m>
                <a:endParaRPr lang="en-US" sz="2800" dirty="0">
                  <a:effectLst/>
                  <a:latin typeface="Cambria Math" panose="02040503050406030204" pitchFamily="18" charset="0"/>
                  <a:ea typeface="Cambria Math" panose="02040503050406030204" pitchFamily="18" charset="0"/>
                  <a:cs typeface="Sakkal Majalla" panose="02000000000000000000" pitchFamily="2" charset="-78"/>
                </a:endParaRPr>
              </a:p>
              <a:p>
                <a:pPr marL="457200" indent="-457200" algn="just">
                  <a:lnSpc>
                    <a:spcPct val="130000"/>
                  </a:lnSpc>
                  <a:buFont typeface="Wingdings" panose="05000000000000000000" pitchFamily="2" charset="2"/>
                  <a:buChar char="§"/>
                  <a:tabLst>
                    <a:tab pos="-635" algn="l"/>
                  </a:tabLst>
                </a:pPr>
                <a:r>
                  <a:rPr lang="ar-EG" sz="2800" spc="-30" dirty="0">
                    <a:effectLst/>
                    <a:latin typeface="Cambria Math" panose="02040503050406030204" pitchFamily="18" charset="0"/>
                    <a:ea typeface="Cambria Math" panose="02040503050406030204" pitchFamily="18" charset="0"/>
                    <a:cs typeface="Sakkal Majalla" panose="02000000000000000000" pitchFamily="2" charset="-78"/>
                  </a:rPr>
                  <a:t>بالتعويض بقيم كلا من: </a:t>
                </a:r>
                <a14:m>
                  <m:oMath xmlns:m="http://schemas.openxmlformats.org/officeDocument/2006/math">
                    <m:sSub>
                      <m:sSubPr>
                        <m:ctrlPr>
                          <a:rPr lang="en-US" sz="2800" i="1" spc="-30">
                            <a:effectLst/>
                            <a:latin typeface="Cambria Math" panose="02040503050406030204" pitchFamily="18" charset="0"/>
                            <a:ea typeface="Cambria Math" panose="02040503050406030204" pitchFamily="18" charset="0"/>
                            <a:cs typeface="Sakkal Majalla"/>
                          </a:rPr>
                        </m:ctrlPr>
                      </m:sSubPr>
                      <m:e>
                        <m:r>
                          <m:rPr>
                            <m:sty m:val="p"/>
                          </m:rPr>
                          <a:rPr lang="en-US" sz="2800" spc="-30">
                            <a:effectLst/>
                            <a:latin typeface="Cambria Math" panose="02040503050406030204" pitchFamily="18" charset="0"/>
                            <a:ea typeface="Cambria Math" panose="02040503050406030204" pitchFamily="18" charset="0"/>
                            <a:cs typeface="Sakkal Majalla"/>
                          </a:rPr>
                          <m:t>F</m:t>
                        </m:r>
                      </m:e>
                      <m:sub>
                        <m:r>
                          <a:rPr lang="en-US" sz="2800" i="1" spc="-30">
                            <a:effectLst/>
                            <a:latin typeface="Cambria Math" panose="02040503050406030204" pitchFamily="18" charset="0"/>
                            <a:ea typeface="Cambria Math" panose="02040503050406030204" pitchFamily="18" charset="0"/>
                            <a:cs typeface="Sakkal Majalla"/>
                          </a:rPr>
                          <m:t>𝐶</m:t>
                        </m:r>
                      </m:sub>
                    </m:sSub>
                    <m:r>
                      <a:rPr lang="en-US" sz="2800" spc="-30">
                        <a:effectLst/>
                        <a:latin typeface="Cambria Math" panose="02040503050406030204" pitchFamily="18" charset="0"/>
                        <a:ea typeface="Cambria Math" panose="02040503050406030204" pitchFamily="18" charset="0"/>
                        <a:cs typeface="Sakkal Majalla"/>
                      </a:rPr>
                      <m:t>=</m:t>
                    </m:r>
                    <m:r>
                      <m:rPr>
                        <m:sty m:val="p"/>
                      </m:rPr>
                      <a:rPr lang="en-US" sz="2800" spc="-30">
                        <a:effectLst/>
                        <a:latin typeface="Cambria Math" panose="02040503050406030204" pitchFamily="18" charset="0"/>
                        <a:ea typeface="Cambria Math" panose="02040503050406030204" pitchFamily="18" charset="0"/>
                        <a:cs typeface="Sakkal Majalla"/>
                      </a:rPr>
                      <m:t>m</m:t>
                    </m:r>
                    <m:r>
                      <a:rPr lang="en-US" sz="2800" spc="-30">
                        <a:effectLst/>
                        <a:latin typeface="Cambria Math" panose="02040503050406030204" pitchFamily="18" charset="0"/>
                        <a:ea typeface="Cambria Math" panose="02040503050406030204" pitchFamily="18" charset="0"/>
                        <a:cs typeface="Sakkal Majalla"/>
                      </a:rPr>
                      <m:t>.</m:t>
                    </m:r>
                    <m:sSup>
                      <m:sSupPr>
                        <m:ctrlPr>
                          <a:rPr lang="en-US" sz="2800" i="1" spc="-30">
                            <a:effectLst/>
                            <a:latin typeface="Cambria Math" panose="02040503050406030204" pitchFamily="18" charset="0"/>
                            <a:ea typeface="Cambria Math" panose="02040503050406030204" pitchFamily="18" charset="0"/>
                            <a:cs typeface="Sakkal Majalla"/>
                          </a:rPr>
                        </m:ctrlPr>
                      </m:sSupPr>
                      <m:e>
                        <m:r>
                          <m:rPr>
                            <m:sty m:val="p"/>
                          </m:rPr>
                          <a:rPr lang="en-US" sz="2800" spc="-30">
                            <a:effectLst/>
                            <a:latin typeface="Cambria Math" panose="02040503050406030204" pitchFamily="18" charset="0"/>
                            <a:ea typeface="Cambria Math" panose="02040503050406030204" pitchFamily="18" charset="0"/>
                            <a:cs typeface="Sakkal Majalla"/>
                          </a:rPr>
                          <m:t>ω</m:t>
                        </m:r>
                      </m:e>
                      <m:sup>
                        <m:r>
                          <a:rPr lang="en-US" sz="2800" i="1" spc="-30">
                            <a:effectLst/>
                            <a:latin typeface="Cambria Math" panose="02040503050406030204" pitchFamily="18" charset="0"/>
                            <a:ea typeface="Cambria Math" panose="02040503050406030204" pitchFamily="18" charset="0"/>
                            <a:cs typeface="Sakkal Majalla"/>
                          </a:rPr>
                          <m:t>2</m:t>
                        </m:r>
                      </m:sup>
                    </m:sSup>
                    <m:r>
                      <a:rPr lang="en-US" sz="2800" spc="-30">
                        <a:effectLst/>
                        <a:latin typeface="Cambria Math" panose="02040503050406030204" pitchFamily="18" charset="0"/>
                        <a:ea typeface="Cambria Math" panose="02040503050406030204" pitchFamily="18" charset="0"/>
                        <a:cs typeface="Sakkal Majalla"/>
                      </a:rPr>
                      <m:t>.</m:t>
                    </m:r>
                    <m:r>
                      <m:rPr>
                        <m:sty m:val="p"/>
                      </m:rPr>
                      <a:rPr lang="en-US" sz="2800" spc="-30">
                        <a:effectLst/>
                        <a:latin typeface="Cambria Math" panose="02040503050406030204" pitchFamily="18" charset="0"/>
                        <a:ea typeface="Cambria Math" panose="02040503050406030204" pitchFamily="18" charset="0"/>
                        <a:cs typeface="Sakkal Majalla"/>
                      </a:rPr>
                      <m:t>r</m:t>
                    </m:r>
                  </m:oMath>
                </a14:m>
                <a:r>
                  <a:rPr lang="ar-EG" sz="2800" spc="-30" dirty="0">
                    <a:effectLst/>
                    <a:latin typeface="Cambria Math" panose="02040503050406030204" pitchFamily="18" charset="0"/>
                    <a:ea typeface="Cambria Math" panose="02040503050406030204" pitchFamily="18" charset="0"/>
                    <a:cs typeface="Sakkal Majalla" panose="02000000000000000000" pitchFamily="2" charset="-78"/>
                  </a:rPr>
                  <a:t> ، </a:t>
                </a:r>
                <a14:m>
                  <m:oMath xmlns:m="http://schemas.openxmlformats.org/officeDocument/2006/math">
                    <m:f>
                      <m:fPr>
                        <m:ctrlPr>
                          <a:rPr lang="en-US" sz="2800" i="1" spc="-30">
                            <a:effectLst/>
                            <a:latin typeface="Cambria Math" panose="02040503050406030204" pitchFamily="18" charset="0"/>
                            <a:ea typeface="Cambria Math" panose="02040503050406030204" pitchFamily="18" charset="0"/>
                            <a:cs typeface="Sakkal Majalla"/>
                          </a:rPr>
                        </m:ctrlPr>
                      </m:fPr>
                      <m:num>
                        <m:func>
                          <m:funcPr>
                            <m:ctrlPr>
                              <a:rPr lang="en-US" sz="2800" i="1" spc="-30">
                                <a:effectLst/>
                                <a:latin typeface="Cambria Math" panose="02040503050406030204" pitchFamily="18" charset="0"/>
                                <a:ea typeface="Cambria Math" panose="02040503050406030204" pitchFamily="18" charset="0"/>
                                <a:cs typeface="Sakkal Majalla"/>
                              </a:rPr>
                            </m:ctrlPr>
                          </m:funcPr>
                          <m:fName>
                            <m:r>
                              <m:rPr>
                                <m:sty m:val="p"/>
                              </m:rPr>
                              <a:rPr lang="en-US" sz="2800" spc="-30">
                                <a:effectLst/>
                                <a:latin typeface="Cambria Math" panose="02040503050406030204" pitchFamily="18" charset="0"/>
                                <a:ea typeface="Cambria Math" panose="02040503050406030204" pitchFamily="18" charset="0"/>
                                <a:cs typeface="Sakkal Majalla"/>
                              </a:rPr>
                              <m:t>tan</m:t>
                            </m:r>
                          </m:fName>
                          <m:e>
                            <m:r>
                              <a:rPr lang="en-US" sz="2800" i="1" spc="-30">
                                <a:effectLst/>
                                <a:latin typeface="Cambria Math" panose="02040503050406030204" pitchFamily="18" charset="0"/>
                                <a:ea typeface="Cambria Math" panose="02040503050406030204" pitchFamily="18" charset="0"/>
                                <a:cs typeface="Sakkal Majalla"/>
                              </a:rPr>
                              <m:t>𝛽</m:t>
                            </m:r>
                          </m:e>
                        </m:func>
                      </m:num>
                      <m:den>
                        <m:func>
                          <m:funcPr>
                            <m:ctrlPr>
                              <a:rPr lang="en-US" sz="2800" i="1" spc="-30">
                                <a:effectLst/>
                                <a:latin typeface="Cambria Math" panose="02040503050406030204" pitchFamily="18" charset="0"/>
                                <a:ea typeface="Cambria Math" panose="02040503050406030204" pitchFamily="18" charset="0"/>
                                <a:cs typeface="Sakkal Majalla"/>
                              </a:rPr>
                            </m:ctrlPr>
                          </m:funcPr>
                          <m:fName>
                            <m:r>
                              <m:rPr>
                                <m:sty m:val="p"/>
                              </m:rPr>
                              <a:rPr lang="en-US" sz="2800" spc="-30">
                                <a:effectLst/>
                                <a:latin typeface="Cambria Math" panose="02040503050406030204" pitchFamily="18" charset="0"/>
                                <a:ea typeface="Cambria Math" panose="02040503050406030204" pitchFamily="18" charset="0"/>
                                <a:cs typeface="Sakkal Majalla"/>
                              </a:rPr>
                              <m:t>tan</m:t>
                            </m:r>
                          </m:fName>
                          <m:e>
                            <m:r>
                              <a:rPr lang="en-US" sz="2800" i="1" spc="-30">
                                <a:effectLst/>
                                <a:latin typeface="Cambria Math" panose="02040503050406030204" pitchFamily="18" charset="0"/>
                                <a:ea typeface="Cambria Math" panose="02040503050406030204" pitchFamily="18" charset="0"/>
                                <a:cs typeface="Sakkal Majalla"/>
                              </a:rPr>
                              <m:t>𝛼</m:t>
                            </m:r>
                          </m:e>
                        </m:func>
                      </m:den>
                    </m:f>
                    <m:r>
                      <a:rPr lang="en-US" sz="2800" i="1" spc="-30">
                        <a:effectLst/>
                        <a:latin typeface="Cambria Math" panose="02040503050406030204" pitchFamily="18" charset="0"/>
                        <a:ea typeface="Cambria Math" panose="02040503050406030204" pitchFamily="18" charset="0"/>
                        <a:cs typeface="Sakkal Majalla"/>
                      </a:rPr>
                      <m:t>=</m:t>
                    </m:r>
                    <m:r>
                      <a:rPr lang="en-US" sz="2800" i="1" spc="-30">
                        <a:effectLst/>
                        <a:latin typeface="Cambria Math" panose="02040503050406030204" pitchFamily="18" charset="0"/>
                        <a:ea typeface="Cambria Math" panose="02040503050406030204" pitchFamily="18" charset="0"/>
                        <a:cs typeface="Sakkal Majalla"/>
                      </a:rPr>
                      <m:t>𝑞</m:t>
                    </m:r>
                  </m:oMath>
                </a14:m>
                <a:r>
                  <a:rPr lang="ar-EG" sz="2800" spc="-30" dirty="0">
                    <a:effectLst/>
                    <a:latin typeface="Cambria Math" panose="02040503050406030204" pitchFamily="18" charset="0"/>
                    <a:ea typeface="Cambria Math" panose="02040503050406030204" pitchFamily="18" charset="0"/>
                    <a:cs typeface="Sakkal Majalla" panose="02000000000000000000" pitchFamily="2" charset="-78"/>
                  </a:rPr>
                  <a:t>  ،   </a:t>
                </a:r>
                <a14:m>
                  <m:oMath xmlns:m="http://schemas.openxmlformats.org/officeDocument/2006/math">
                    <m:func>
                      <m:funcPr>
                        <m:ctrlPr>
                          <a:rPr lang="en-US" sz="2800" i="1" spc="-30">
                            <a:effectLst/>
                            <a:latin typeface="Cambria Math" panose="02040503050406030204" pitchFamily="18" charset="0"/>
                            <a:ea typeface="Cambria Math" panose="02040503050406030204" pitchFamily="18" charset="0"/>
                            <a:cs typeface="Sakkal Majalla"/>
                          </a:rPr>
                        </m:ctrlPr>
                      </m:funcPr>
                      <m:fName>
                        <m:r>
                          <m:rPr>
                            <m:sty m:val="p"/>
                          </m:rPr>
                          <a:rPr lang="en-US" sz="2800" spc="-30">
                            <a:effectLst/>
                            <a:latin typeface="Cambria Math" panose="02040503050406030204" pitchFamily="18" charset="0"/>
                            <a:ea typeface="Cambria Math" panose="02040503050406030204" pitchFamily="18" charset="0"/>
                            <a:cs typeface="Sakkal Majalla"/>
                          </a:rPr>
                          <m:t>tan</m:t>
                        </m:r>
                      </m:fName>
                      <m:e>
                        <m:r>
                          <a:rPr lang="en-US" sz="2800" i="1" spc="-30">
                            <a:effectLst/>
                            <a:latin typeface="Cambria Math" panose="02040503050406030204" pitchFamily="18" charset="0"/>
                            <a:ea typeface="Cambria Math" panose="02040503050406030204" pitchFamily="18" charset="0"/>
                            <a:cs typeface="Sakkal Majalla"/>
                          </a:rPr>
                          <m:t>𝛼</m:t>
                        </m:r>
                        <m:r>
                          <a:rPr lang="en-US" sz="2800" i="1" spc="-30">
                            <a:effectLst/>
                            <a:latin typeface="Cambria Math" panose="02040503050406030204" pitchFamily="18" charset="0"/>
                            <a:ea typeface="Cambria Math" panose="02040503050406030204" pitchFamily="18" charset="0"/>
                            <a:cs typeface="Sakkal Majalla"/>
                          </a:rPr>
                          <m:t>=</m:t>
                        </m:r>
                        <m:f>
                          <m:fPr>
                            <m:ctrlPr>
                              <a:rPr lang="en-US" sz="2800" i="1" spc="-30">
                                <a:effectLst/>
                                <a:latin typeface="Cambria Math" panose="02040503050406030204" pitchFamily="18" charset="0"/>
                                <a:ea typeface="Cambria Math" panose="02040503050406030204" pitchFamily="18" charset="0"/>
                                <a:cs typeface="Sakkal Majalla"/>
                              </a:rPr>
                            </m:ctrlPr>
                          </m:fPr>
                          <m:num>
                            <m:r>
                              <a:rPr lang="en-US" sz="2800" i="1" spc="-30">
                                <a:effectLst/>
                                <a:latin typeface="Cambria Math" panose="02040503050406030204" pitchFamily="18" charset="0"/>
                                <a:ea typeface="Cambria Math" panose="02040503050406030204" pitchFamily="18" charset="0"/>
                                <a:cs typeface="Sakkal Majalla"/>
                              </a:rPr>
                              <m:t>𝑟</m:t>
                            </m:r>
                          </m:num>
                          <m:den>
                            <m:r>
                              <a:rPr lang="en-US" sz="2800" i="1" spc="-30">
                                <a:effectLst/>
                                <a:latin typeface="Cambria Math" panose="02040503050406030204" pitchFamily="18" charset="0"/>
                                <a:ea typeface="Cambria Math" panose="02040503050406030204" pitchFamily="18" charset="0"/>
                                <a:cs typeface="Sakkal Majalla"/>
                              </a:rPr>
                              <m:t>h</m:t>
                            </m:r>
                          </m:den>
                        </m:f>
                      </m:e>
                    </m:func>
                  </m:oMath>
                </a14:m>
                <a:r>
                  <a:rPr lang="en-US" sz="2800" spc="-30" dirty="0">
                    <a:effectLst/>
                    <a:latin typeface="Cambria Math" panose="02040503050406030204" pitchFamily="18" charset="0"/>
                    <a:ea typeface="Cambria Math" panose="02040503050406030204" pitchFamily="18" charset="0"/>
                    <a:cs typeface="Sakkal Majalla" panose="02000000000000000000" pitchFamily="2" charset="-78"/>
                  </a:rPr>
                  <a:t> </a:t>
                </a:r>
                <a:r>
                  <a:rPr lang="ar-EG" sz="2800" spc="-30" dirty="0" smtClean="0">
                    <a:effectLst/>
                    <a:latin typeface="Cambria Math" panose="02040503050406030204" pitchFamily="18" charset="0"/>
                    <a:ea typeface="Cambria Math" panose="02040503050406030204" pitchFamily="18" charset="0"/>
                    <a:cs typeface="Sakkal Majalla" panose="02000000000000000000" pitchFamily="2" charset="-78"/>
                  </a:rPr>
                  <a:t> نحصل </a:t>
                </a:r>
                <a:r>
                  <a:rPr lang="ar-EG" sz="2800" spc="-30" dirty="0">
                    <a:effectLst/>
                    <a:latin typeface="Cambria Math" panose="02040503050406030204" pitchFamily="18" charset="0"/>
                    <a:ea typeface="Cambria Math" panose="02040503050406030204" pitchFamily="18" charset="0"/>
                    <a:cs typeface="Sakkal Majalla" panose="02000000000000000000" pitchFamily="2" charset="-78"/>
                  </a:rPr>
                  <a:t>على:</a:t>
                </a:r>
                <a:endParaRPr lang="en-US" sz="2800" dirty="0">
                  <a:effectLst/>
                  <a:latin typeface="Cambria Math" panose="02040503050406030204" pitchFamily="18" charset="0"/>
                  <a:ea typeface="Cambria Math" panose="02040503050406030204" pitchFamily="18" charset="0"/>
                  <a:cs typeface="Sakkal Majalla" panose="02000000000000000000" pitchFamily="2" charset="-78"/>
                </a:endParaRPr>
              </a:p>
              <a:p>
                <a:pPr marL="431800" algn="just">
                  <a:lnSpc>
                    <a:spcPct val="130000"/>
                  </a:lnSpc>
                  <a:tabLst>
                    <a:tab pos="-635" algn="l"/>
                  </a:tabLst>
                </a:pPr>
                <a14:m>
                  <m:oMathPara xmlns:m="http://schemas.openxmlformats.org/officeDocument/2006/math">
                    <m:oMathParaPr>
                      <m:jc m:val="centerGroup"/>
                    </m:oMathParaPr>
                    <m:oMath xmlns:m="http://schemas.openxmlformats.org/officeDocument/2006/math">
                      <m:r>
                        <a:rPr lang="en-US" sz="2800" i="1" spc="-30">
                          <a:effectLst/>
                          <a:latin typeface="Cambria Math" panose="02040503050406030204" pitchFamily="18" charset="0"/>
                          <a:ea typeface="Cambria Math" panose="02040503050406030204" pitchFamily="18" charset="0"/>
                          <a:cs typeface="Sakkal Majalla"/>
                        </a:rPr>
                        <m:t>∴</m:t>
                      </m:r>
                      <m:r>
                        <a:rPr lang="en-US" sz="2800" i="1" spc="-30">
                          <a:effectLst/>
                          <a:latin typeface="Cambria Math" panose="02040503050406030204" pitchFamily="18" charset="0"/>
                          <a:ea typeface="Cambria Math" panose="02040503050406030204" pitchFamily="18" charset="0"/>
                          <a:cs typeface="Sakkal Majalla"/>
                        </a:rPr>
                        <m:t>𝑚</m:t>
                      </m:r>
                      <m:r>
                        <a:rPr lang="en-US" sz="2800" i="1" spc="-30">
                          <a:effectLst/>
                          <a:latin typeface="Cambria Math" panose="02040503050406030204" pitchFamily="18" charset="0"/>
                          <a:ea typeface="Cambria Math" panose="02040503050406030204" pitchFamily="18" charset="0"/>
                          <a:cs typeface="Sakkal Majalla"/>
                        </a:rPr>
                        <m:t>.</m:t>
                      </m:r>
                      <m:sSup>
                        <m:sSupPr>
                          <m:ctrlPr>
                            <a:rPr lang="en-US" sz="2800" i="1" spc="-30">
                              <a:effectLst/>
                              <a:latin typeface="Cambria Math" panose="02040503050406030204" pitchFamily="18" charset="0"/>
                              <a:ea typeface="Cambria Math" panose="02040503050406030204" pitchFamily="18" charset="0"/>
                              <a:cs typeface="Sakkal Majalla"/>
                            </a:rPr>
                          </m:ctrlPr>
                        </m:sSupPr>
                        <m:e>
                          <m:r>
                            <a:rPr lang="en-US" sz="2800" i="1" spc="-30">
                              <a:effectLst/>
                              <a:latin typeface="Cambria Math" panose="02040503050406030204" pitchFamily="18" charset="0"/>
                              <a:ea typeface="Cambria Math" panose="02040503050406030204" pitchFamily="18" charset="0"/>
                              <a:cs typeface="Sakkal Majalla"/>
                            </a:rPr>
                            <m:t>𝜔</m:t>
                          </m:r>
                        </m:e>
                        <m:sup>
                          <m:r>
                            <a:rPr lang="en-US" sz="2800" i="1" spc="-30">
                              <a:effectLst/>
                              <a:latin typeface="Cambria Math" panose="02040503050406030204" pitchFamily="18" charset="0"/>
                              <a:ea typeface="Cambria Math" panose="02040503050406030204" pitchFamily="18" charset="0"/>
                              <a:cs typeface="Sakkal Majalla"/>
                            </a:rPr>
                            <m:t>2</m:t>
                          </m:r>
                        </m:sup>
                      </m:sSup>
                      <m:r>
                        <a:rPr lang="en-US" sz="2800" i="1" spc="-30">
                          <a:effectLst/>
                          <a:latin typeface="Cambria Math" panose="02040503050406030204" pitchFamily="18" charset="0"/>
                          <a:ea typeface="Cambria Math" panose="02040503050406030204" pitchFamily="18" charset="0"/>
                          <a:cs typeface="Sakkal Majalla"/>
                        </a:rPr>
                        <m:t>.</m:t>
                      </m:r>
                      <m:r>
                        <a:rPr lang="en-US" sz="2800" i="1" spc="-30">
                          <a:effectLst/>
                          <a:latin typeface="Cambria Math" panose="02040503050406030204" pitchFamily="18" charset="0"/>
                          <a:ea typeface="Cambria Math" panose="02040503050406030204" pitchFamily="18" charset="0"/>
                          <a:cs typeface="Sakkal Majalla"/>
                        </a:rPr>
                        <m:t>𝑟</m:t>
                      </m:r>
                      <m:r>
                        <a:rPr lang="en-US" sz="2800" i="1" spc="-30">
                          <a:effectLst/>
                          <a:latin typeface="Cambria Math" panose="02040503050406030204" pitchFamily="18" charset="0"/>
                          <a:ea typeface="Cambria Math" panose="02040503050406030204" pitchFamily="18" charset="0"/>
                          <a:cs typeface="Sakkal Majalla"/>
                        </a:rPr>
                        <m:t>=</m:t>
                      </m:r>
                      <m:f>
                        <m:fPr>
                          <m:ctrlPr>
                            <a:rPr lang="en-US" sz="2800" i="1" spc="-30">
                              <a:effectLst/>
                              <a:latin typeface="Cambria Math" panose="02040503050406030204" pitchFamily="18" charset="0"/>
                              <a:ea typeface="Cambria Math" panose="02040503050406030204" pitchFamily="18" charset="0"/>
                              <a:cs typeface="Sakkal Majalla"/>
                            </a:rPr>
                          </m:ctrlPr>
                        </m:fPr>
                        <m:num>
                          <m:r>
                            <a:rPr lang="en-US" sz="2800" i="1" spc="-30">
                              <a:effectLst/>
                              <a:latin typeface="Cambria Math" panose="02040503050406030204" pitchFamily="18" charset="0"/>
                              <a:ea typeface="Cambria Math" panose="02040503050406030204" pitchFamily="18" charset="0"/>
                              <a:cs typeface="Sakkal Majalla"/>
                            </a:rPr>
                            <m:t>𝐹𝑀</m:t>
                          </m:r>
                        </m:num>
                        <m:den>
                          <m:r>
                            <a:rPr lang="en-US" sz="2800" i="1" spc="-30">
                              <a:effectLst/>
                              <a:latin typeface="Cambria Math" panose="02040503050406030204" pitchFamily="18" charset="0"/>
                              <a:ea typeface="Cambria Math" panose="02040503050406030204" pitchFamily="18" charset="0"/>
                              <a:cs typeface="Sakkal Majalla"/>
                            </a:rPr>
                            <m:t>𝐵𝑀</m:t>
                          </m:r>
                        </m:den>
                      </m:f>
                      <m:r>
                        <a:rPr lang="en-US" sz="2800" i="1" spc="-30">
                          <a:effectLst/>
                          <a:latin typeface="Cambria Math" panose="02040503050406030204" pitchFamily="18" charset="0"/>
                          <a:ea typeface="Cambria Math" panose="02040503050406030204" pitchFamily="18" charset="0"/>
                          <a:cs typeface="Sakkal Majalla"/>
                        </a:rPr>
                        <m:t>×</m:t>
                      </m:r>
                      <m:f>
                        <m:fPr>
                          <m:ctrlPr>
                            <a:rPr lang="en-US" sz="2800" i="1" spc="-30">
                              <a:effectLst/>
                              <a:latin typeface="Cambria Math" panose="02040503050406030204" pitchFamily="18" charset="0"/>
                              <a:ea typeface="Cambria Math" panose="02040503050406030204" pitchFamily="18" charset="0"/>
                              <a:cs typeface="Sakkal Majalla"/>
                            </a:rPr>
                          </m:ctrlPr>
                        </m:fPr>
                        <m:num>
                          <m:r>
                            <a:rPr lang="en-US" sz="2800" i="1" spc="-30">
                              <a:effectLst/>
                              <a:latin typeface="Cambria Math" panose="02040503050406030204" pitchFamily="18" charset="0"/>
                              <a:ea typeface="Cambria Math" panose="02040503050406030204" pitchFamily="18" charset="0"/>
                              <a:cs typeface="Sakkal Majalla"/>
                            </a:rPr>
                            <m:t>𝑟</m:t>
                          </m:r>
                        </m:num>
                        <m:den>
                          <m:r>
                            <a:rPr lang="en-US" sz="2800" i="1" spc="-30">
                              <a:effectLst/>
                              <a:latin typeface="Cambria Math" panose="02040503050406030204" pitchFamily="18" charset="0"/>
                              <a:ea typeface="Cambria Math" panose="02040503050406030204" pitchFamily="18" charset="0"/>
                              <a:cs typeface="Sakkal Majalla"/>
                            </a:rPr>
                            <m:t>h</m:t>
                          </m:r>
                        </m:den>
                      </m:f>
                      <m:d>
                        <m:dPr>
                          <m:begChr m:val="["/>
                          <m:endChr m:val="]"/>
                          <m:ctrlPr>
                            <a:rPr lang="en-US" sz="2800" i="1" spc="-30">
                              <a:effectLst/>
                              <a:latin typeface="Cambria Math" panose="02040503050406030204" pitchFamily="18" charset="0"/>
                              <a:ea typeface="Cambria Math" panose="02040503050406030204" pitchFamily="18" charset="0"/>
                              <a:cs typeface="Sakkal Majalla"/>
                            </a:rPr>
                          </m:ctrlPr>
                        </m:dPr>
                        <m:e>
                          <m:r>
                            <a:rPr lang="en-US" sz="2800" i="1" spc="-30">
                              <a:effectLst/>
                              <a:latin typeface="Cambria Math" panose="02040503050406030204" pitchFamily="18" charset="0"/>
                              <a:ea typeface="Cambria Math" panose="02040503050406030204" pitchFamily="18" charset="0"/>
                              <a:cs typeface="Sakkal Majalla"/>
                            </a:rPr>
                            <m:t>𝑚</m:t>
                          </m:r>
                          <m:r>
                            <a:rPr lang="en-US" sz="2800" i="1" spc="-30">
                              <a:effectLst/>
                              <a:latin typeface="Cambria Math" panose="02040503050406030204" pitchFamily="18" charset="0"/>
                              <a:ea typeface="Cambria Math" panose="02040503050406030204" pitchFamily="18" charset="0"/>
                              <a:cs typeface="Sakkal Majalla"/>
                            </a:rPr>
                            <m:t>.</m:t>
                          </m:r>
                          <m:r>
                            <a:rPr lang="en-US" sz="2800" i="1" spc="-30">
                              <a:effectLst/>
                              <a:latin typeface="Cambria Math" panose="02040503050406030204" pitchFamily="18" charset="0"/>
                              <a:ea typeface="Cambria Math" panose="02040503050406030204" pitchFamily="18" charset="0"/>
                              <a:cs typeface="Sakkal Majalla"/>
                            </a:rPr>
                            <m:t>𝑔</m:t>
                          </m:r>
                          <m:r>
                            <a:rPr lang="en-US" sz="2800" i="1" spc="-30">
                              <a:effectLst/>
                              <a:latin typeface="Cambria Math" panose="02040503050406030204" pitchFamily="18" charset="0"/>
                              <a:ea typeface="Cambria Math" panose="02040503050406030204" pitchFamily="18" charset="0"/>
                              <a:cs typeface="Sakkal Majalla"/>
                            </a:rPr>
                            <m:t>+</m:t>
                          </m:r>
                          <m:f>
                            <m:fPr>
                              <m:ctrlPr>
                                <a:rPr lang="en-US" sz="2800" i="1" spc="-30">
                                  <a:effectLst/>
                                  <a:latin typeface="Cambria Math" panose="02040503050406030204" pitchFamily="18" charset="0"/>
                                  <a:ea typeface="Cambria Math" panose="02040503050406030204" pitchFamily="18" charset="0"/>
                                  <a:cs typeface="Sakkal Majalla"/>
                                </a:rPr>
                              </m:ctrlPr>
                            </m:fPr>
                            <m:num>
                              <m:r>
                                <a:rPr lang="en-US" sz="2800" i="1" spc="-30">
                                  <a:effectLst/>
                                  <a:latin typeface="Cambria Math" panose="02040503050406030204" pitchFamily="18" charset="0"/>
                                  <a:ea typeface="Cambria Math" panose="02040503050406030204" pitchFamily="18" charset="0"/>
                                  <a:cs typeface="Sakkal Majalla"/>
                                </a:rPr>
                                <m:t>𝑀</m:t>
                              </m:r>
                              <m:r>
                                <a:rPr lang="en-US" sz="2800" i="1" spc="-30">
                                  <a:effectLst/>
                                  <a:latin typeface="Cambria Math" panose="02040503050406030204" pitchFamily="18" charset="0"/>
                                  <a:ea typeface="Cambria Math" panose="02040503050406030204" pitchFamily="18" charset="0"/>
                                  <a:cs typeface="Sakkal Majalla"/>
                                </a:rPr>
                                <m:t>.</m:t>
                              </m:r>
                              <m:r>
                                <a:rPr lang="en-US" sz="2800" i="1" spc="-30">
                                  <a:effectLst/>
                                  <a:latin typeface="Cambria Math" panose="02040503050406030204" pitchFamily="18" charset="0"/>
                                  <a:ea typeface="Cambria Math" panose="02040503050406030204" pitchFamily="18" charset="0"/>
                                  <a:cs typeface="Sakkal Majalla"/>
                                </a:rPr>
                                <m:t>𝑔</m:t>
                              </m:r>
                            </m:num>
                            <m:den>
                              <m:r>
                                <a:rPr lang="en-US" sz="2800" i="1" spc="-30">
                                  <a:effectLst/>
                                  <a:latin typeface="Cambria Math" panose="02040503050406030204" pitchFamily="18" charset="0"/>
                                  <a:ea typeface="Cambria Math" panose="02040503050406030204" pitchFamily="18" charset="0"/>
                                  <a:cs typeface="Sakkal Majalla"/>
                                </a:rPr>
                                <m:t>2</m:t>
                              </m:r>
                            </m:den>
                          </m:f>
                          <m:d>
                            <m:dPr>
                              <m:ctrlPr>
                                <a:rPr lang="en-US" sz="2800" i="1" spc="-30">
                                  <a:effectLst/>
                                  <a:latin typeface="Cambria Math" panose="02040503050406030204" pitchFamily="18" charset="0"/>
                                  <a:ea typeface="Cambria Math" panose="02040503050406030204" pitchFamily="18" charset="0"/>
                                  <a:cs typeface="Sakkal Majalla"/>
                                </a:rPr>
                              </m:ctrlPr>
                            </m:dPr>
                            <m:e>
                              <m:r>
                                <a:rPr lang="en-US" sz="2800" i="1" spc="-30">
                                  <a:effectLst/>
                                  <a:latin typeface="Cambria Math" panose="02040503050406030204" pitchFamily="18" charset="0"/>
                                  <a:ea typeface="Cambria Math" panose="02040503050406030204" pitchFamily="18" charset="0"/>
                                  <a:cs typeface="Sakkal Majalla"/>
                                </a:rPr>
                                <m:t>1</m:t>
                              </m:r>
                              <m:r>
                                <a:rPr lang="en-US" sz="2800" i="1" spc="-30">
                                  <a:effectLst/>
                                  <a:latin typeface="Cambria Math" panose="02040503050406030204" pitchFamily="18" charset="0"/>
                                  <a:ea typeface="Cambria Math" panose="02040503050406030204" pitchFamily="18" charset="0"/>
                                  <a:cs typeface="Sakkal Majalla"/>
                                </a:rPr>
                                <m:t>+</m:t>
                              </m:r>
                              <m:r>
                                <a:rPr lang="en-US" sz="2800" i="1" spc="-30">
                                  <a:effectLst/>
                                  <a:latin typeface="Cambria Math" panose="02040503050406030204" pitchFamily="18" charset="0"/>
                                  <a:ea typeface="Cambria Math" panose="02040503050406030204" pitchFamily="18" charset="0"/>
                                  <a:cs typeface="Sakkal Majalla"/>
                                </a:rPr>
                                <m:t>𝑞</m:t>
                              </m:r>
                            </m:e>
                          </m:d>
                        </m:e>
                      </m:d>
                    </m:oMath>
                  </m:oMathPara>
                </a14:m>
                <a:endParaRPr lang="en-US" sz="2800" dirty="0">
                  <a:effectLst/>
                  <a:latin typeface="Cambria Math" panose="02040503050406030204" pitchFamily="18" charset="0"/>
                  <a:ea typeface="Cambria Math" panose="02040503050406030204" pitchFamily="18" charset="0"/>
                  <a:cs typeface="Sakkal Majalla" panose="02000000000000000000" pitchFamily="2" charset="-78"/>
                </a:endParaRPr>
              </a:p>
              <a:p>
                <a:pPr marL="431800" algn="just">
                  <a:lnSpc>
                    <a:spcPct val="130000"/>
                  </a:lnSpc>
                  <a:tabLst>
                    <a:tab pos="-635" algn="l"/>
                  </a:tabLst>
                </a:pPr>
                <a14:m>
                  <m:oMathPara xmlns:m="http://schemas.openxmlformats.org/officeDocument/2006/math">
                    <m:oMathParaPr>
                      <m:jc m:val="centerGroup"/>
                    </m:oMathParaPr>
                    <m:oMath xmlns:m="http://schemas.openxmlformats.org/officeDocument/2006/math">
                      <m:r>
                        <a:rPr lang="en-US" sz="2800" i="1" spc="-30">
                          <a:effectLst/>
                          <a:latin typeface="Cambria Math" panose="02040503050406030204" pitchFamily="18" charset="0"/>
                          <a:ea typeface="Cambria Math" panose="02040503050406030204" pitchFamily="18" charset="0"/>
                          <a:cs typeface="Sakkal Majalla"/>
                        </a:rPr>
                        <m:t>∴</m:t>
                      </m:r>
                      <m:sSup>
                        <m:sSupPr>
                          <m:ctrlPr>
                            <a:rPr lang="en-US" sz="2800" i="1" spc="-30">
                              <a:effectLst/>
                              <a:latin typeface="Cambria Math" panose="02040503050406030204" pitchFamily="18" charset="0"/>
                              <a:ea typeface="Cambria Math" panose="02040503050406030204" pitchFamily="18" charset="0"/>
                              <a:cs typeface="Sakkal Majalla"/>
                            </a:rPr>
                          </m:ctrlPr>
                        </m:sSupPr>
                        <m:e>
                          <m:r>
                            <a:rPr lang="en-US" sz="2800" i="1" spc="-30">
                              <a:effectLst/>
                              <a:latin typeface="Cambria Math" panose="02040503050406030204" pitchFamily="18" charset="0"/>
                              <a:ea typeface="Cambria Math" panose="02040503050406030204" pitchFamily="18" charset="0"/>
                              <a:cs typeface="Sakkal Majalla"/>
                            </a:rPr>
                            <m:t>𝜔</m:t>
                          </m:r>
                        </m:e>
                        <m:sup>
                          <m:r>
                            <a:rPr lang="en-US" sz="2800" i="1" spc="-30">
                              <a:effectLst/>
                              <a:latin typeface="Cambria Math" panose="02040503050406030204" pitchFamily="18" charset="0"/>
                              <a:ea typeface="Cambria Math" panose="02040503050406030204" pitchFamily="18" charset="0"/>
                              <a:cs typeface="Sakkal Majalla"/>
                            </a:rPr>
                            <m:t>2</m:t>
                          </m:r>
                        </m:sup>
                      </m:sSup>
                      <m:r>
                        <a:rPr lang="en-US" sz="2800" i="1" spc="-30">
                          <a:effectLst/>
                          <a:latin typeface="Cambria Math" panose="02040503050406030204" pitchFamily="18" charset="0"/>
                          <a:ea typeface="Cambria Math" panose="02040503050406030204" pitchFamily="18" charset="0"/>
                          <a:cs typeface="Sakkal Majalla"/>
                        </a:rPr>
                        <m:t>=</m:t>
                      </m:r>
                      <m:f>
                        <m:fPr>
                          <m:ctrlPr>
                            <a:rPr lang="en-US" sz="2800" i="1" spc="-30">
                              <a:effectLst/>
                              <a:latin typeface="Cambria Math" panose="02040503050406030204" pitchFamily="18" charset="0"/>
                              <a:ea typeface="Cambria Math" panose="02040503050406030204" pitchFamily="18" charset="0"/>
                              <a:cs typeface="Sakkal Majalla"/>
                            </a:rPr>
                          </m:ctrlPr>
                        </m:fPr>
                        <m:num>
                          <m:r>
                            <a:rPr lang="en-US" sz="2800" i="1" spc="-30">
                              <a:effectLst/>
                              <a:latin typeface="Cambria Math" panose="02040503050406030204" pitchFamily="18" charset="0"/>
                              <a:ea typeface="Cambria Math" panose="02040503050406030204" pitchFamily="18" charset="0"/>
                              <a:cs typeface="Sakkal Majalla"/>
                            </a:rPr>
                            <m:t>𝐹𝑀</m:t>
                          </m:r>
                        </m:num>
                        <m:den>
                          <m:r>
                            <a:rPr lang="en-US" sz="2800" i="1" spc="-30">
                              <a:effectLst/>
                              <a:latin typeface="Cambria Math" panose="02040503050406030204" pitchFamily="18" charset="0"/>
                              <a:ea typeface="Cambria Math" panose="02040503050406030204" pitchFamily="18" charset="0"/>
                              <a:cs typeface="Sakkal Majalla"/>
                            </a:rPr>
                            <m:t>𝐵𝑀</m:t>
                          </m:r>
                        </m:den>
                      </m:f>
                      <m:r>
                        <a:rPr lang="en-US" sz="2800" i="1" spc="-30">
                          <a:effectLst/>
                          <a:latin typeface="Cambria Math" panose="02040503050406030204" pitchFamily="18" charset="0"/>
                          <a:ea typeface="Cambria Math" panose="02040503050406030204" pitchFamily="18" charset="0"/>
                          <a:cs typeface="Sakkal Majalla"/>
                        </a:rPr>
                        <m:t>×</m:t>
                      </m:r>
                      <m:d>
                        <m:dPr>
                          <m:begChr m:val="["/>
                          <m:endChr m:val="]"/>
                          <m:ctrlPr>
                            <a:rPr lang="en-US" sz="2800" i="1" spc="-30">
                              <a:effectLst/>
                              <a:latin typeface="Cambria Math" panose="02040503050406030204" pitchFamily="18" charset="0"/>
                              <a:ea typeface="Cambria Math" panose="02040503050406030204" pitchFamily="18" charset="0"/>
                              <a:cs typeface="Sakkal Majalla"/>
                            </a:rPr>
                          </m:ctrlPr>
                        </m:dPr>
                        <m:e>
                          <m:f>
                            <m:fPr>
                              <m:ctrlPr>
                                <a:rPr lang="en-US" sz="2800" i="1" spc="-30">
                                  <a:effectLst/>
                                  <a:latin typeface="Cambria Math" panose="02040503050406030204" pitchFamily="18" charset="0"/>
                                  <a:ea typeface="Cambria Math" panose="02040503050406030204" pitchFamily="18" charset="0"/>
                                  <a:cs typeface="Sakkal Majalla"/>
                                </a:rPr>
                              </m:ctrlPr>
                            </m:fPr>
                            <m:num>
                              <m:r>
                                <a:rPr lang="en-US" sz="2800" i="1" spc="-30">
                                  <a:effectLst/>
                                  <a:latin typeface="Cambria Math" panose="02040503050406030204" pitchFamily="18" charset="0"/>
                                  <a:ea typeface="Cambria Math" panose="02040503050406030204" pitchFamily="18" charset="0"/>
                                  <a:cs typeface="Sakkal Majalla"/>
                                </a:rPr>
                                <m:t>𝑚</m:t>
                              </m:r>
                              <m:r>
                                <a:rPr lang="en-US" sz="2800" i="1" spc="-30">
                                  <a:effectLst/>
                                  <a:latin typeface="Cambria Math" panose="02040503050406030204" pitchFamily="18" charset="0"/>
                                  <a:ea typeface="Cambria Math" panose="02040503050406030204" pitchFamily="18" charset="0"/>
                                  <a:cs typeface="Sakkal Majalla"/>
                                </a:rPr>
                                <m:t>+</m:t>
                              </m:r>
                              <m:f>
                                <m:fPr>
                                  <m:ctrlPr>
                                    <a:rPr lang="en-US" sz="2800" i="1" spc="-30">
                                      <a:effectLst/>
                                      <a:latin typeface="Cambria Math" panose="02040503050406030204" pitchFamily="18" charset="0"/>
                                      <a:ea typeface="Cambria Math" panose="02040503050406030204" pitchFamily="18" charset="0"/>
                                      <a:cs typeface="Sakkal Majalla"/>
                                    </a:rPr>
                                  </m:ctrlPr>
                                </m:fPr>
                                <m:num>
                                  <m:r>
                                    <a:rPr lang="en-US" sz="2800" i="1" spc="-30">
                                      <a:effectLst/>
                                      <a:latin typeface="Cambria Math" panose="02040503050406030204" pitchFamily="18" charset="0"/>
                                      <a:ea typeface="Cambria Math" panose="02040503050406030204" pitchFamily="18" charset="0"/>
                                      <a:cs typeface="Sakkal Majalla"/>
                                    </a:rPr>
                                    <m:t>𝑀</m:t>
                                  </m:r>
                                </m:num>
                                <m:den>
                                  <m:r>
                                    <a:rPr lang="en-US" sz="2800" i="1" spc="-30">
                                      <a:effectLst/>
                                      <a:latin typeface="Cambria Math" panose="02040503050406030204" pitchFamily="18" charset="0"/>
                                      <a:ea typeface="Cambria Math" panose="02040503050406030204" pitchFamily="18" charset="0"/>
                                      <a:cs typeface="Sakkal Majalla"/>
                                    </a:rPr>
                                    <m:t>2</m:t>
                                  </m:r>
                                </m:den>
                              </m:f>
                              <m:d>
                                <m:dPr>
                                  <m:ctrlPr>
                                    <a:rPr lang="en-US" sz="2800" i="1" spc="-30">
                                      <a:effectLst/>
                                      <a:latin typeface="Cambria Math" panose="02040503050406030204" pitchFamily="18" charset="0"/>
                                      <a:ea typeface="Cambria Math" panose="02040503050406030204" pitchFamily="18" charset="0"/>
                                      <a:cs typeface="Sakkal Majalla"/>
                                    </a:rPr>
                                  </m:ctrlPr>
                                </m:dPr>
                                <m:e>
                                  <m:r>
                                    <a:rPr lang="en-US" sz="2800" i="1" spc="-30">
                                      <a:effectLst/>
                                      <a:latin typeface="Cambria Math" panose="02040503050406030204" pitchFamily="18" charset="0"/>
                                      <a:ea typeface="Cambria Math" panose="02040503050406030204" pitchFamily="18" charset="0"/>
                                      <a:cs typeface="Sakkal Majalla"/>
                                    </a:rPr>
                                    <m:t>1</m:t>
                                  </m:r>
                                  <m:r>
                                    <a:rPr lang="en-US" sz="2800" i="1" spc="-30">
                                      <a:effectLst/>
                                      <a:latin typeface="Cambria Math" panose="02040503050406030204" pitchFamily="18" charset="0"/>
                                      <a:ea typeface="Cambria Math" panose="02040503050406030204" pitchFamily="18" charset="0"/>
                                      <a:cs typeface="Sakkal Majalla"/>
                                    </a:rPr>
                                    <m:t>+</m:t>
                                  </m:r>
                                  <m:r>
                                    <a:rPr lang="en-US" sz="2800" i="1" spc="-30">
                                      <a:effectLst/>
                                      <a:latin typeface="Cambria Math" panose="02040503050406030204" pitchFamily="18" charset="0"/>
                                      <a:ea typeface="Cambria Math" panose="02040503050406030204" pitchFamily="18" charset="0"/>
                                      <a:cs typeface="Sakkal Majalla"/>
                                    </a:rPr>
                                    <m:t>𝑞</m:t>
                                  </m:r>
                                </m:e>
                              </m:d>
                            </m:num>
                            <m:den>
                              <m:r>
                                <a:rPr lang="en-US" sz="2800" i="1" spc="-30">
                                  <a:effectLst/>
                                  <a:latin typeface="Cambria Math" panose="02040503050406030204" pitchFamily="18" charset="0"/>
                                  <a:ea typeface="Cambria Math" panose="02040503050406030204" pitchFamily="18" charset="0"/>
                                  <a:cs typeface="Sakkal Majalla"/>
                                </a:rPr>
                                <m:t>𝑚</m:t>
                              </m:r>
                            </m:den>
                          </m:f>
                        </m:e>
                      </m:d>
                      <m:f>
                        <m:fPr>
                          <m:ctrlPr>
                            <a:rPr lang="en-US" sz="2800" i="1" spc="-30">
                              <a:effectLst/>
                              <a:latin typeface="Cambria Math" panose="02040503050406030204" pitchFamily="18" charset="0"/>
                              <a:ea typeface="Cambria Math" panose="02040503050406030204" pitchFamily="18" charset="0"/>
                              <a:cs typeface="Sakkal Majalla"/>
                            </a:rPr>
                          </m:ctrlPr>
                        </m:fPr>
                        <m:num>
                          <m:r>
                            <a:rPr lang="en-US" sz="2800" i="1" spc="-30">
                              <a:effectLst/>
                              <a:latin typeface="Cambria Math" panose="02040503050406030204" pitchFamily="18" charset="0"/>
                              <a:ea typeface="Cambria Math" panose="02040503050406030204" pitchFamily="18" charset="0"/>
                              <a:cs typeface="Sakkal Majalla"/>
                            </a:rPr>
                            <m:t>𝑔</m:t>
                          </m:r>
                        </m:num>
                        <m:den>
                          <m:r>
                            <a:rPr lang="en-US" sz="2800" i="1" spc="-30">
                              <a:effectLst/>
                              <a:latin typeface="Cambria Math" panose="02040503050406030204" pitchFamily="18" charset="0"/>
                              <a:ea typeface="Cambria Math" panose="02040503050406030204" pitchFamily="18" charset="0"/>
                              <a:cs typeface="Sakkal Majalla"/>
                            </a:rPr>
                            <m:t>h</m:t>
                          </m:r>
                        </m:den>
                      </m:f>
                      <m:r>
                        <a:rPr lang="en-US" sz="2800" spc="-30">
                          <a:effectLst/>
                          <a:latin typeface="Cambria Math" panose="02040503050406030204" pitchFamily="18" charset="0"/>
                          <a:ea typeface="Cambria Math" panose="02040503050406030204" pitchFamily="18" charset="0"/>
                          <a:cs typeface="Sakkal Majalla"/>
                        </a:rPr>
                        <m:t> </m:t>
                      </m:r>
                      <m:r>
                        <a:rPr lang="en-US" sz="2800" i="1" spc="-30">
                          <a:effectLst/>
                          <a:latin typeface="Cambria Math" panose="02040503050406030204" pitchFamily="18" charset="0"/>
                          <a:ea typeface="Cambria Math" panose="02040503050406030204" pitchFamily="18" charset="0"/>
                          <a:cs typeface="Sakkal Majalla"/>
                        </a:rPr>
                        <m:t>…   </m:t>
                      </m:r>
                      <m:r>
                        <a:rPr lang="en-US" sz="2800" i="1" spc="-30">
                          <a:effectLst/>
                          <a:latin typeface="Cambria Math"/>
                          <a:ea typeface="Times New Roman"/>
                          <a:cs typeface="Sakkal Majalla"/>
                        </a:rPr>
                        <m:t>(</m:t>
                      </m:r>
                      <m:r>
                        <a:rPr lang="en-US" sz="2800" i="1" spc="-30">
                          <a:effectLst/>
                          <a:latin typeface="Cambria Math"/>
                          <a:ea typeface="Times New Roman"/>
                          <a:cs typeface="Sakkal Majalla"/>
                        </a:rPr>
                        <m:t>𝑖𝑖</m:t>
                      </m:r>
                      <m:r>
                        <a:rPr lang="en-US" sz="2800" i="1" spc="-30">
                          <a:effectLst/>
                          <a:latin typeface="Cambria Math"/>
                          <a:ea typeface="Times New Roman"/>
                          <a:cs typeface="Sakkal Majalla"/>
                        </a:rPr>
                        <m:t>)</m:t>
                      </m:r>
                    </m:oMath>
                  </m:oMathPara>
                </a14:m>
                <a:endParaRPr lang="en-US" sz="2800" dirty="0">
                  <a:effectLst/>
                  <a:latin typeface="Sakkal Majalla" panose="02000000000000000000" pitchFamily="2" charset="-78"/>
                  <a:ea typeface="Calibri"/>
                  <a:cs typeface="Sakkal Majalla" panose="02000000000000000000" pitchFamily="2" charset="-78"/>
                </a:endParaRPr>
              </a:p>
            </p:txBody>
          </p:sp>
        </mc:Choice>
        <mc:Fallback>
          <p:sp>
            <p:nvSpPr>
              <p:cNvPr id="4" name="Rectangle 3"/>
              <p:cNvSpPr>
                <a:spLocks noRot="1" noChangeAspect="1" noMove="1" noResize="1" noEditPoints="1" noAdjustHandles="1" noChangeArrowheads="1" noChangeShapeType="1" noTextEdit="1"/>
              </p:cNvSpPr>
              <p:nvPr/>
            </p:nvSpPr>
            <p:spPr>
              <a:xfrm>
                <a:off x="1259632" y="908720"/>
                <a:ext cx="7632848" cy="5804987"/>
              </a:xfrm>
              <a:prstGeom prst="rect">
                <a:avLst/>
              </a:prstGeom>
              <a:blipFill rotWithShape="1">
                <a:blip r:embed="rId2"/>
                <a:stretch>
                  <a:fillRect l="-3754" t="-315" r="-1438"/>
                </a:stretch>
              </a:blipFill>
            </p:spPr>
            <p:txBody>
              <a:bodyPr/>
              <a:lstStyle/>
              <a:p>
                <a:r>
                  <a:rPr lang="ar-EG">
                    <a:noFill/>
                  </a:rPr>
                  <a:t> </a:t>
                </a:r>
              </a:p>
            </p:txBody>
          </p:sp>
        </mc:Fallback>
      </mc:AlternateContent>
    </p:spTree>
    <p:extLst>
      <p:ext uri="{BB962C8B-B14F-4D97-AF65-F5344CB8AC3E}">
        <p14:creationId xmlns:p14="http://schemas.microsoft.com/office/powerpoint/2010/main" val="3563987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32656"/>
            <a:ext cx="7124328" cy="648072"/>
          </a:xfrm>
        </p:spPr>
        <p:txBody>
          <a:bodyPr>
            <a:no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وظيفة ونظرية العمل للمنظمات</a:t>
            </a:r>
            <a:endPar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4" name="Rectangle 3"/>
          <p:cNvSpPr/>
          <p:nvPr/>
        </p:nvSpPr>
        <p:spPr>
          <a:xfrm>
            <a:off x="1331640" y="908720"/>
            <a:ext cx="7344816" cy="5940088"/>
          </a:xfrm>
          <a:prstGeom prst="rect">
            <a:avLst/>
          </a:prstGeom>
        </p:spPr>
        <p:txBody>
          <a:bodyPr wrap="square">
            <a:spAutoFit/>
          </a:bodyPr>
          <a:lstStyle/>
          <a:p>
            <a:pPr algn="just">
              <a:lnSpc>
                <a:spcPct val="150000"/>
              </a:lnSpc>
            </a:pPr>
            <a:r>
              <a:rPr lang="ar-EG" sz="3200" dirty="0">
                <a:latin typeface="Cambria Math" panose="02040503050406030204" pitchFamily="18" charset="0"/>
                <a:ea typeface="Cambria Math" panose="02040503050406030204" pitchFamily="18" charset="0"/>
                <a:cs typeface="Sakkal Majalla"/>
              </a:rPr>
              <a:t>إن الوظيفة الأساسية للمنظمات هي التحكم في السرعة عند مستوى معين يطلق عليه المستوى المتوسط للسرعة </a:t>
            </a:r>
            <a:r>
              <a:rPr lang="ar-EG" sz="3200" dirty="0" smtClean="0">
                <a:latin typeface="Cambria Math" panose="02040503050406030204" pitchFamily="18" charset="0"/>
                <a:ea typeface="Cambria Math" panose="02040503050406030204" pitchFamily="18" charset="0"/>
                <a:cs typeface="Sakkal Majalla"/>
              </a:rPr>
              <a:t>وتعتمد </a:t>
            </a:r>
            <a:r>
              <a:rPr lang="ar-EG" sz="3200" dirty="0">
                <a:latin typeface="Cambria Math" panose="02040503050406030204" pitchFamily="18" charset="0"/>
                <a:ea typeface="Cambria Math" panose="02040503050406030204" pitchFamily="18" charset="0"/>
                <a:cs typeface="Sakkal Majalla"/>
              </a:rPr>
              <a:t>نظربة العمل للمنظمات على الإحساس بالسرعة عن طريق الطرد المركزي أو أي </a:t>
            </a:r>
            <a:r>
              <a:rPr lang="ar-EG" sz="3200" dirty="0" smtClean="0">
                <a:latin typeface="Cambria Math" panose="02040503050406030204" pitchFamily="18" charset="0"/>
                <a:ea typeface="Cambria Math" panose="02040503050406030204" pitchFamily="18" charset="0"/>
                <a:cs typeface="Sakkal Majalla"/>
              </a:rPr>
              <a:t>وسيلة </a:t>
            </a:r>
            <a:r>
              <a:rPr lang="ar-EG" sz="3200" dirty="0">
                <a:latin typeface="Cambria Math" panose="02040503050406030204" pitchFamily="18" charset="0"/>
                <a:ea typeface="Cambria Math" panose="02040503050406030204" pitchFamily="18" charset="0"/>
                <a:cs typeface="Sakkal Majalla"/>
              </a:rPr>
              <a:t>أخري يعتمد عليها عمل المنظم وذلك عن طريق إرسال إشارة إلى مصدر الطاقة (وقود أو كهرباء أو أي مصدر آخر) بحيث يتم زيادتها إذا كانت السرعة أقل من السرعة المتوسطة </a:t>
            </a:r>
            <a:r>
              <a:rPr lang="ar-EG" sz="3200" dirty="0" smtClean="0">
                <a:latin typeface="Cambria Math" panose="02040503050406030204" pitchFamily="18" charset="0"/>
                <a:ea typeface="Cambria Math" panose="02040503050406030204" pitchFamily="18" charset="0"/>
                <a:cs typeface="Sakkal Majalla"/>
              </a:rPr>
              <a:t>وتقللها </a:t>
            </a:r>
            <a:r>
              <a:rPr lang="ar-EG" sz="3200" dirty="0">
                <a:latin typeface="Cambria Math" panose="02040503050406030204" pitchFamily="18" charset="0"/>
                <a:ea typeface="Cambria Math" panose="02040503050406030204" pitchFamily="18" charset="0"/>
                <a:cs typeface="Sakkal Majalla"/>
              </a:rPr>
              <a:t>إذا كانت السرعة أعلى من السرعة المتوسطة. </a:t>
            </a:r>
            <a:endParaRPr lang="ar-EG" sz="32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741625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648072"/>
          </a:xfrm>
        </p:spPr>
        <p:txBody>
          <a:bodyPr>
            <a:no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تقدير البراح لمنظم برويل</a:t>
            </a:r>
            <a:endPar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mc:AlternateContent xmlns:mc="http://schemas.openxmlformats.org/markup-compatibility/2006">
        <mc:Choice xmlns:a14="http://schemas.microsoft.com/office/drawing/2010/main" Requires="a14">
          <p:sp>
            <p:nvSpPr>
              <p:cNvPr id="3" name="Rectangle 2"/>
              <p:cNvSpPr/>
              <p:nvPr/>
            </p:nvSpPr>
            <p:spPr>
              <a:xfrm>
                <a:off x="1331640" y="1157481"/>
                <a:ext cx="7200800" cy="5131020"/>
              </a:xfrm>
              <a:prstGeom prst="rect">
                <a:avLst/>
              </a:prstGeom>
            </p:spPr>
            <p:txBody>
              <a:bodyPr wrap="square">
                <a:spAutoFit/>
              </a:bodyPr>
              <a:lstStyle/>
              <a:p>
                <a:pPr marL="285750" indent="-285750" algn="just">
                  <a:lnSpc>
                    <a:spcPct val="130000"/>
                  </a:lnSpc>
                  <a:buFont typeface="Wingdings" panose="05000000000000000000" pitchFamily="2" charset="2"/>
                  <a:buChar char="§"/>
                  <a:tabLst>
                    <a:tab pos="-635" algn="l"/>
                  </a:tabLst>
                </a:pPr>
                <a:r>
                  <a:rPr lang="ar-EG" sz="2400" spc="-30" dirty="0">
                    <a:latin typeface="Cambria Math" panose="02040503050406030204" pitchFamily="18" charset="0"/>
                    <a:ea typeface="Cambria Math" panose="02040503050406030204" pitchFamily="18" charset="0"/>
                    <a:cs typeface="Sakkal Majalla" panose="02000000000000000000" pitchFamily="2" charset="-78"/>
                  </a:rPr>
                  <a:t>بالتعويض بقيمة </a:t>
                </a:r>
                <a:r>
                  <a:rPr lang="en-US" sz="2400" spc="-30" dirty="0">
                    <a:effectLst/>
                    <a:latin typeface="Cambria Math" panose="02040503050406030204" pitchFamily="18" charset="0"/>
                    <a:ea typeface="Cambria Math" panose="02040503050406030204" pitchFamily="18" charset="0"/>
                    <a:cs typeface="Sakkal Majalla" panose="02000000000000000000" pitchFamily="2" charset="-78"/>
                    <a:sym typeface="Symbol"/>
                  </a:rPr>
                  <a:t></a:t>
                </a:r>
                <a:r>
                  <a:rPr lang="en-US" sz="2400" spc="-30" dirty="0">
                    <a:effectLst/>
                    <a:latin typeface="Cambria Math" panose="02040503050406030204" pitchFamily="18" charset="0"/>
                    <a:ea typeface="Cambria Math" panose="02040503050406030204" pitchFamily="18" charset="0"/>
                    <a:cs typeface="Sakkal Majalla" panose="02000000000000000000" pitchFamily="2" charset="-78"/>
                  </a:rPr>
                  <a:t> = 2</a:t>
                </a:r>
                <a:r>
                  <a:rPr lang="en-US" sz="2400" spc="-30" dirty="0">
                    <a:effectLst/>
                    <a:latin typeface="Cambria Math" panose="02040503050406030204" pitchFamily="18" charset="0"/>
                    <a:ea typeface="Cambria Math" panose="02040503050406030204" pitchFamily="18" charset="0"/>
                    <a:cs typeface="Sakkal Majalla" panose="02000000000000000000" pitchFamily="2" charset="-78"/>
                    <a:sym typeface="Symbol"/>
                  </a:rPr>
                  <a:t></a:t>
                </a:r>
                <a:r>
                  <a:rPr lang="en-US" sz="2400" spc="-30" dirty="0">
                    <a:effectLst/>
                    <a:latin typeface="Cambria Math" panose="02040503050406030204" pitchFamily="18" charset="0"/>
                    <a:ea typeface="Cambria Math" panose="02040503050406030204" pitchFamily="18" charset="0"/>
                    <a:cs typeface="Sakkal Majalla" panose="02000000000000000000" pitchFamily="2" charset="-78"/>
                  </a:rPr>
                  <a:t>N/60</a:t>
                </a:r>
                <a:r>
                  <a:rPr lang="ar-EG" sz="2400" spc="-30" dirty="0">
                    <a:effectLst/>
                    <a:latin typeface="Cambria Math" panose="02040503050406030204" pitchFamily="18" charset="0"/>
                    <a:ea typeface="Cambria Math" panose="02040503050406030204" pitchFamily="18" charset="0"/>
                    <a:cs typeface="Sakkal Majalla" panose="02000000000000000000" pitchFamily="2" charset="-78"/>
                  </a:rPr>
                  <a:t> وبعجلة الجاذبية </a:t>
                </a:r>
                <a:r>
                  <a:rPr lang="en-US" sz="2400" spc="-30" dirty="0">
                    <a:effectLst/>
                    <a:latin typeface="Cambria Math" panose="02040503050406030204" pitchFamily="18" charset="0"/>
                    <a:ea typeface="Cambria Math" panose="02040503050406030204" pitchFamily="18" charset="0"/>
                    <a:cs typeface="Sakkal Majalla" panose="02000000000000000000" pitchFamily="2" charset="-78"/>
                  </a:rPr>
                  <a:t>g = 9.81 m/s</a:t>
                </a:r>
                <a:r>
                  <a:rPr lang="en-US" sz="2400" spc="-30" baseline="30000" dirty="0">
                    <a:effectLst/>
                    <a:latin typeface="Cambria Math" panose="02040503050406030204" pitchFamily="18" charset="0"/>
                    <a:ea typeface="Cambria Math" panose="02040503050406030204" pitchFamily="18" charset="0"/>
                    <a:cs typeface="Sakkal Majalla" panose="02000000000000000000" pitchFamily="2" charset="-78"/>
                  </a:rPr>
                  <a:t>2</a:t>
                </a:r>
                <a:r>
                  <a:rPr lang="ar-EG" sz="2400" spc="-30" dirty="0">
                    <a:effectLst/>
                    <a:latin typeface="Cambria Math" panose="02040503050406030204" pitchFamily="18" charset="0"/>
                    <a:ea typeface="Cambria Math" panose="02040503050406030204" pitchFamily="18" charset="0"/>
                    <a:cs typeface="Sakkal Majalla" panose="02000000000000000000" pitchFamily="2" charset="-78"/>
                  </a:rPr>
                  <a:t> نحصل على:</a:t>
                </a:r>
                <a:endParaRPr lang="en-US" sz="1600" dirty="0">
                  <a:effectLst/>
                  <a:latin typeface="Cambria Math" panose="02040503050406030204" pitchFamily="18" charset="0"/>
                  <a:ea typeface="Cambria Math" panose="02040503050406030204" pitchFamily="18" charset="0"/>
                  <a:cs typeface="Sakkal Majalla" panose="02000000000000000000" pitchFamily="2" charset="-78"/>
                </a:endParaRPr>
              </a:p>
              <a:p>
                <a:pPr marL="431800" algn="just">
                  <a:lnSpc>
                    <a:spcPct val="130000"/>
                  </a:lnSpc>
                  <a:tabLst>
                    <a:tab pos="-635" algn="l"/>
                  </a:tabLst>
                </a:pPr>
                <a14:m>
                  <m:oMathPara xmlns:m="http://schemas.openxmlformats.org/officeDocument/2006/math">
                    <m:oMathParaPr>
                      <m:jc m:val="centerGroup"/>
                    </m:oMathParaPr>
                    <m:oMath xmlns:m="http://schemas.openxmlformats.org/officeDocument/2006/math">
                      <m:r>
                        <a:rPr lang="en-US" sz="2400" i="1" spc="-30">
                          <a:effectLst/>
                          <a:latin typeface="Cambria Math" panose="02040503050406030204" pitchFamily="18" charset="0"/>
                          <a:ea typeface="Cambria Math" panose="02040503050406030204" pitchFamily="18" charset="0"/>
                          <a:cs typeface="Sakkal Majalla"/>
                        </a:rPr>
                        <m:t>∴</m:t>
                      </m:r>
                      <m:sSup>
                        <m:sSupPr>
                          <m:ctrlPr>
                            <a:rPr lang="en-US" sz="2400" i="1" spc="-30">
                              <a:effectLst/>
                              <a:latin typeface="Cambria Math" panose="02040503050406030204" pitchFamily="18" charset="0"/>
                              <a:ea typeface="Cambria Math" panose="02040503050406030204" pitchFamily="18" charset="0"/>
                              <a:cs typeface="Sakkal Majalla"/>
                            </a:rPr>
                          </m:ctrlPr>
                        </m:sSupPr>
                        <m:e>
                          <m:r>
                            <a:rPr lang="en-US" sz="2400" i="1" spc="-30">
                              <a:effectLst/>
                              <a:latin typeface="Cambria Math" panose="02040503050406030204" pitchFamily="18" charset="0"/>
                              <a:ea typeface="Cambria Math" panose="02040503050406030204" pitchFamily="18" charset="0"/>
                              <a:cs typeface="Sakkal Majalla"/>
                            </a:rPr>
                            <m:t>𝑁</m:t>
                          </m:r>
                        </m:e>
                        <m:sup>
                          <m:r>
                            <a:rPr lang="en-US" sz="2400" i="1" spc="-30">
                              <a:effectLst/>
                              <a:latin typeface="Cambria Math" panose="02040503050406030204" pitchFamily="18" charset="0"/>
                              <a:ea typeface="Cambria Math" panose="02040503050406030204" pitchFamily="18" charset="0"/>
                              <a:cs typeface="Sakkal Majalla"/>
                            </a:rPr>
                            <m:t>2</m:t>
                          </m:r>
                        </m:sup>
                      </m:sSup>
                      <m:r>
                        <a:rPr lang="en-US" sz="2400" i="1" spc="-30">
                          <a:effectLst/>
                          <a:latin typeface="Cambria Math" panose="02040503050406030204" pitchFamily="18" charset="0"/>
                          <a:ea typeface="Cambria Math" panose="02040503050406030204" pitchFamily="18" charset="0"/>
                          <a:cs typeface="Sakkal Majalla"/>
                        </a:rPr>
                        <m:t>=</m:t>
                      </m:r>
                      <m:f>
                        <m:fPr>
                          <m:ctrlPr>
                            <a:rPr lang="en-US" sz="2400" i="1" spc="-30">
                              <a:effectLst/>
                              <a:latin typeface="Cambria Math" panose="02040503050406030204" pitchFamily="18" charset="0"/>
                              <a:ea typeface="Cambria Math" panose="02040503050406030204" pitchFamily="18" charset="0"/>
                              <a:cs typeface="Sakkal Majalla"/>
                            </a:rPr>
                          </m:ctrlPr>
                        </m:fPr>
                        <m:num>
                          <m:r>
                            <a:rPr lang="en-US" sz="2400" i="1" spc="-30">
                              <a:effectLst/>
                              <a:latin typeface="Cambria Math" panose="02040503050406030204" pitchFamily="18" charset="0"/>
                              <a:ea typeface="Cambria Math" panose="02040503050406030204" pitchFamily="18" charset="0"/>
                              <a:cs typeface="Sakkal Majalla"/>
                            </a:rPr>
                            <m:t>𝐹𝑀</m:t>
                          </m:r>
                        </m:num>
                        <m:den>
                          <m:r>
                            <a:rPr lang="en-US" sz="2400" i="1" spc="-30">
                              <a:effectLst/>
                              <a:latin typeface="Cambria Math" panose="02040503050406030204" pitchFamily="18" charset="0"/>
                              <a:ea typeface="Cambria Math" panose="02040503050406030204" pitchFamily="18" charset="0"/>
                              <a:cs typeface="Sakkal Majalla"/>
                            </a:rPr>
                            <m:t>𝐵𝑀</m:t>
                          </m:r>
                        </m:den>
                      </m:f>
                      <m:r>
                        <a:rPr lang="en-US" sz="2400" i="1" spc="-30">
                          <a:effectLst/>
                          <a:latin typeface="Cambria Math" panose="02040503050406030204" pitchFamily="18" charset="0"/>
                          <a:ea typeface="Cambria Math" panose="02040503050406030204" pitchFamily="18" charset="0"/>
                          <a:cs typeface="Sakkal Majalla"/>
                        </a:rPr>
                        <m:t>×</m:t>
                      </m:r>
                      <m:d>
                        <m:dPr>
                          <m:begChr m:val="["/>
                          <m:endChr m:val="]"/>
                          <m:ctrlPr>
                            <a:rPr lang="en-US" sz="2400" i="1" spc="-30">
                              <a:effectLst/>
                              <a:latin typeface="Cambria Math" panose="02040503050406030204" pitchFamily="18" charset="0"/>
                              <a:ea typeface="Cambria Math" panose="02040503050406030204" pitchFamily="18" charset="0"/>
                              <a:cs typeface="Sakkal Majalla"/>
                            </a:rPr>
                          </m:ctrlPr>
                        </m:dPr>
                        <m:e>
                          <m:f>
                            <m:fPr>
                              <m:ctrlPr>
                                <a:rPr lang="en-US" sz="2400" i="1" spc="-30">
                                  <a:effectLst/>
                                  <a:latin typeface="Cambria Math" panose="02040503050406030204" pitchFamily="18" charset="0"/>
                                  <a:ea typeface="Cambria Math" panose="02040503050406030204" pitchFamily="18" charset="0"/>
                                  <a:cs typeface="Sakkal Majalla"/>
                                </a:rPr>
                              </m:ctrlPr>
                            </m:fPr>
                            <m:num>
                              <m:r>
                                <a:rPr lang="en-US" sz="2400" i="1" spc="-30">
                                  <a:effectLst/>
                                  <a:latin typeface="Cambria Math" panose="02040503050406030204" pitchFamily="18" charset="0"/>
                                  <a:ea typeface="Cambria Math" panose="02040503050406030204" pitchFamily="18" charset="0"/>
                                  <a:cs typeface="Sakkal Majalla"/>
                                </a:rPr>
                                <m:t>𝑚</m:t>
                              </m:r>
                              <m:r>
                                <a:rPr lang="en-US" sz="2400" i="1" spc="-30">
                                  <a:effectLst/>
                                  <a:latin typeface="Cambria Math" panose="02040503050406030204" pitchFamily="18" charset="0"/>
                                  <a:ea typeface="Cambria Math" panose="02040503050406030204" pitchFamily="18" charset="0"/>
                                  <a:cs typeface="Sakkal Majalla"/>
                                </a:rPr>
                                <m:t>+</m:t>
                              </m:r>
                              <m:f>
                                <m:fPr>
                                  <m:ctrlPr>
                                    <a:rPr lang="en-US" sz="2400" i="1" spc="-30">
                                      <a:effectLst/>
                                      <a:latin typeface="Cambria Math" panose="02040503050406030204" pitchFamily="18" charset="0"/>
                                      <a:ea typeface="Cambria Math" panose="02040503050406030204" pitchFamily="18" charset="0"/>
                                      <a:cs typeface="Sakkal Majalla"/>
                                    </a:rPr>
                                  </m:ctrlPr>
                                </m:fPr>
                                <m:num>
                                  <m:r>
                                    <a:rPr lang="en-US" sz="2400" i="1" spc="-30">
                                      <a:effectLst/>
                                      <a:latin typeface="Cambria Math" panose="02040503050406030204" pitchFamily="18" charset="0"/>
                                      <a:ea typeface="Cambria Math" panose="02040503050406030204" pitchFamily="18" charset="0"/>
                                      <a:cs typeface="Sakkal Majalla"/>
                                    </a:rPr>
                                    <m:t>𝑀</m:t>
                                  </m:r>
                                </m:num>
                                <m:den>
                                  <m:r>
                                    <a:rPr lang="en-US" sz="2400" i="1" spc="-30">
                                      <a:effectLst/>
                                      <a:latin typeface="Cambria Math" panose="02040503050406030204" pitchFamily="18" charset="0"/>
                                      <a:ea typeface="Cambria Math" panose="02040503050406030204" pitchFamily="18" charset="0"/>
                                      <a:cs typeface="Sakkal Majalla"/>
                                    </a:rPr>
                                    <m:t>2</m:t>
                                  </m:r>
                                </m:den>
                              </m:f>
                              <m:d>
                                <m:dPr>
                                  <m:ctrlPr>
                                    <a:rPr lang="en-US" sz="2400" i="1" spc="-30">
                                      <a:effectLst/>
                                      <a:latin typeface="Cambria Math" panose="02040503050406030204" pitchFamily="18" charset="0"/>
                                      <a:ea typeface="Cambria Math" panose="02040503050406030204" pitchFamily="18" charset="0"/>
                                      <a:cs typeface="Sakkal Majalla"/>
                                    </a:rPr>
                                  </m:ctrlPr>
                                </m:dPr>
                                <m:e>
                                  <m:r>
                                    <a:rPr lang="en-US" sz="2400" i="1" spc="-30">
                                      <a:effectLst/>
                                      <a:latin typeface="Cambria Math" panose="02040503050406030204" pitchFamily="18" charset="0"/>
                                      <a:ea typeface="Cambria Math" panose="02040503050406030204" pitchFamily="18" charset="0"/>
                                      <a:cs typeface="Sakkal Majalla"/>
                                    </a:rPr>
                                    <m:t>1</m:t>
                                  </m:r>
                                  <m:r>
                                    <a:rPr lang="en-US" sz="2400" i="1" spc="-30">
                                      <a:effectLst/>
                                      <a:latin typeface="Cambria Math" panose="02040503050406030204" pitchFamily="18" charset="0"/>
                                      <a:ea typeface="Cambria Math" panose="02040503050406030204" pitchFamily="18" charset="0"/>
                                      <a:cs typeface="Sakkal Majalla"/>
                                    </a:rPr>
                                    <m:t>+</m:t>
                                  </m:r>
                                  <m:r>
                                    <a:rPr lang="en-US" sz="2400" i="1" spc="-30">
                                      <a:effectLst/>
                                      <a:latin typeface="Cambria Math" panose="02040503050406030204" pitchFamily="18" charset="0"/>
                                      <a:ea typeface="Cambria Math" panose="02040503050406030204" pitchFamily="18" charset="0"/>
                                      <a:cs typeface="Sakkal Majalla"/>
                                    </a:rPr>
                                    <m:t>𝑞</m:t>
                                  </m:r>
                                </m:e>
                              </m:d>
                            </m:num>
                            <m:den>
                              <m:r>
                                <a:rPr lang="en-US" sz="2400" i="1" spc="-30">
                                  <a:effectLst/>
                                  <a:latin typeface="Cambria Math" panose="02040503050406030204" pitchFamily="18" charset="0"/>
                                  <a:ea typeface="Cambria Math" panose="02040503050406030204" pitchFamily="18" charset="0"/>
                                  <a:cs typeface="Sakkal Majalla"/>
                                </a:rPr>
                                <m:t>𝑚</m:t>
                              </m:r>
                            </m:den>
                          </m:f>
                        </m:e>
                      </m:d>
                      <m:f>
                        <m:fPr>
                          <m:ctrlPr>
                            <a:rPr lang="en-US" sz="2400" i="1" spc="-30">
                              <a:effectLst/>
                              <a:latin typeface="Cambria Math" panose="02040503050406030204" pitchFamily="18" charset="0"/>
                              <a:ea typeface="Cambria Math" panose="02040503050406030204" pitchFamily="18" charset="0"/>
                              <a:cs typeface="Sakkal Majalla"/>
                            </a:rPr>
                          </m:ctrlPr>
                        </m:fPr>
                        <m:num>
                          <m:r>
                            <a:rPr lang="en-US" sz="2400" i="1" spc="-30">
                              <a:effectLst/>
                              <a:latin typeface="Cambria Math" panose="02040503050406030204" pitchFamily="18" charset="0"/>
                              <a:ea typeface="Cambria Math" panose="02040503050406030204" pitchFamily="18" charset="0"/>
                              <a:cs typeface="Sakkal Majalla"/>
                            </a:rPr>
                            <m:t>895</m:t>
                          </m:r>
                        </m:num>
                        <m:den>
                          <m:r>
                            <a:rPr lang="en-US" sz="2400" i="1" spc="-30">
                              <a:effectLst/>
                              <a:latin typeface="Cambria Math" panose="02040503050406030204" pitchFamily="18" charset="0"/>
                              <a:ea typeface="Cambria Math" panose="02040503050406030204" pitchFamily="18" charset="0"/>
                              <a:cs typeface="Sakkal Majalla"/>
                            </a:rPr>
                            <m:t>h</m:t>
                          </m:r>
                        </m:den>
                      </m:f>
                      <m:r>
                        <a:rPr lang="en-US" sz="2400" spc="-30">
                          <a:effectLst/>
                          <a:latin typeface="Cambria Math" panose="02040503050406030204" pitchFamily="18" charset="0"/>
                          <a:ea typeface="Cambria Math" panose="02040503050406030204" pitchFamily="18" charset="0"/>
                          <a:cs typeface="Sakkal Majalla"/>
                        </a:rPr>
                        <m:t> </m:t>
                      </m:r>
                      <m:r>
                        <a:rPr lang="en-US" sz="2400" i="1" spc="-30">
                          <a:effectLst/>
                          <a:latin typeface="Cambria Math" panose="02040503050406030204" pitchFamily="18" charset="0"/>
                          <a:ea typeface="Cambria Math" panose="02040503050406030204" pitchFamily="18" charset="0"/>
                          <a:cs typeface="Sakkal Majalla"/>
                        </a:rPr>
                        <m:t>…   (</m:t>
                      </m:r>
                      <m:r>
                        <a:rPr lang="en-US" sz="2400" i="1" spc="-30">
                          <a:effectLst/>
                          <a:latin typeface="Cambria Math" panose="02040503050406030204" pitchFamily="18" charset="0"/>
                          <a:ea typeface="Cambria Math" panose="02040503050406030204" pitchFamily="18" charset="0"/>
                          <a:cs typeface="Sakkal Majalla"/>
                        </a:rPr>
                        <m:t>𝑖𝑖𝑖</m:t>
                      </m:r>
                      <m:r>
                        <a:rPr lang="en-US" sz="2400" i="1" spc="-30">
                          <a:effectLst/>
                          <a:latin typeface="Cambria Math" panose="02040503050406030204" pitchFamily="18" charset="0"/>
                          <a:ea typeface="Cambria Math" panose="02040503050406030204" pitchFamily="18" charset="0"/>
                          <a:cs typeface="Sakkal Majalla"/>
                        </a:rPr>
                        <m:t>)</m:t>
                      </m:r>
                    </m:oMath>
                  </m:oMathPara>
                </a14:m>
                <a:endParaRPr lang="en-US" sz="1600" dirty="0">
                  <a:effectLst/>
                  <a:latin typeface="Cambria Math" panose="02040503050406030204" pitchFamily="18" charset="0"/>
                  <a:ea typeface="Cambria Math" panose="02040503050406030204" pitchFamily="18" charset="0"/>
                  <a:cs typeface="Sakkal Majalla" panose="02000000000000000000" pitchFamily="2" charset="-78"/>
                </a:endParaRPr>
              </a:p>
              <a:p>
                <a:pPr marL="285750" indent="-285750" algn="just">
                  <a:lnSpc>
                    <a:spcPct val="130000"/>
                  </a:lnSpc>
                  <a:buFont typeface="Wingdings" panose="05000000000000000000" pitchFamily="2" charset="2"/>
                  <a:buChar char="§"/>
                  <a:tabLst>
                    <a:tab pos="-635" algn="l"/>
                  </a:tabLst>
                </a:pPr>
                <a:r>
                  <a:rPr lang="ar-EG" sz="2400" spc="-30" dirty="0">
                    <a:effectLst/>
                    <a:latin typeface="Cambria Math" panose="02040503050406030204" pitchFamily="18" charset="0"/>
                    <a:ea typeface="Cambria Math" panose="02040503050406030204" pitchFamily="18" charset="0"/>
                    <a:cs typeface="Sakkal Majalla" panose="02000000000000000000" pitchFamily="2" charset="-78"/>
                  </a:rPr>
                  <a:t>وعندما يتساوى طول الأذرع مع طول الوصلات أي أن:</a:t>
                </a:r>
                <a:endParaRPr lang="en-US" sz="1600" dirty="0">
                  <a:effectLst/>
                  <a:latin typeface="Cambria Math" panose="02040503050406030204" pitchFamily="18" charset="0"/>
                  <a:ea typeface="Cambria Math" panose="02040503050406030204" pitchFamily="18" charset="0"/>
                  <a:cs typeface="Sakkal Majalla" panose="02000000000000000000" pitchFamily="2" charset="-78"/>
                </a:endParaRPr>
              </a:p>
              <a:p>
                <a:pPr marL="431800" algn="just">
                  <a:lnSpc>
                    <a:spcPct val="130000"/>
                  </a:lnSpc>
                  <a:tabLst>
                    <a:tab pos="-635" algn="l"/>
                  </a:tabLst>
                </a:pPr>
                <a14:m>
                  <m:oMathPara xmlns:m="http://schemas.openxmlformats.org/officeDocument/2006/math">
                    <m:oMathParaPr>
                      <m:jc m:val="centerGroup"/>
                    </m:oMathParaPr>
                    <m:oMath xmlns:m="http://schemas.openxmlformats.org/officeDocument/2006/math">
                      <m:func>
                        <m:funcPr>
                          <m:ctrlPr>
                            <a:rPr lang="en-US" sz="2400" i="1" spc="-30">
                              <a:effectLst/>
                              <a:latin typeface="Cambria Math" panose="02040503050406030204" pitchFamily="18" charset="0"/>
                              <a:ea typeface="Cambria Math" panose="02040503050406030204" pitchFamily="18" charset="0"/>
                              <a:cs typeface="Sakkal Majalla"/>
                            </a:rPr>
                          </m:ctrlPr>
                        </m:funcPr>
                        <m:fName>
                          <m:r>
                            <a:rPr lang="en-US" sz="2400" i="1" spc="-30">
                              <a:effectLst/>
                              <a:latin typeface="Cambria Math" panose="02040503050406030204" pitchFamily="18" charset="0"/>
                              <a:ea typeface="Cambria Math" panose="02040503050406030204" pitchFamily="18" charset="0"/>
                              <a:cs typeface="Sakkal Majalla"/>
                            </a:rPr>
                            <m:t>𝑡𝑎𝑛</m:t>
                          </m:r>
                        </m:fName>
                        <m:e>
                          <m:r>
                            <a:rPr lang="en-US" sz="2400" i="1" spc="-30">
                              <a:effectLst/>
                              <a:latin typeface="Cambria Math" panose="02040503050406030204" pitchFamily="18" charset="0"/>
                              <a:ea typeface="Cambria Math" panose="02040503050406030204" pitchFamily="18" charset="0"/>
                              <a:cs typeface="Sakkal Majalla"/>
                            </a:rPr>
                            <m:t>𝛼</m:t>
                          </m:r>
                          <m:r>
                            <a:rPr lang="en-US" sz="2400" i="1" spc="-30">
                              <a:effectLst/>
                              <a:latin typeface="Cambria Math" panose="02040503050406030204" pitchFamily="18" charset="0"/>
                              <a:ea typeface="Cambria Math" panose="02040503050406030204" pitchFamily="18" charset="0"/>
                              <a:cs typeface="Sakkal Majalla"/>
                            </a:rPr>
                            <m:t>= </m:t>
                          </m:r>
                          <m:func>
                            <m:funcPr>
                              <m:ctrlPr>
                                <a:rPr lang="en-US" sz="2400" i="1" spc="-30">
                                  <a:effectLst/>
                                  <a:latin typeface="Cambria Math" panose="02040503050406030204" pitchFamily="18" charset="0"/>
                                  <a:ea typeface="Cambria Math" panose="02040503050406030204" pitchFamily="18" charset="0"/>
                                  <a:cs typeface="Sakkal Majalla"/>
                                </a:rPr>
                              </m:ctrlPr>
                            </m:funcPr>
                            <m:fName>
                              <m:r>
                                <a:rPr lang="en-US" sz="2400" i="1" spc="-30">
                                  <a:effectLst/>
                                  <a:latin typeface="Cambria Math" panose="02040503050406030204" pitchFamily="18" charset="0"/>
                                  <a:ea typeface="Cambria Math" panose="02040503050406030204" pitchFamily="18" charset="0"/>
                                  <a:cs typeface="Sakkal Majalla"/>
                                </a:rPr>
                                <m:t>𝑡𝑎𝑛</m:t>
                              </m:r>
                            </m:fName>
                            <m:e>
                              <m:r>
                                <a:rPr lang="en-US" sz="2400" i="1" spc="-30">
                                  <a:effectLst/>
                                  <a:latin typeface="Cambria Math" panose="02040503050406030204" pitchFamily="18" charset="0"/>
                                  <a:ea typeface="Cambria Math" panose="02040503050406030204" pitchFamily="18" charset="0"/>
                                  <a:cs typeface="Sakkal Majalla"/>
                                </a:rPr>
                                <m:t>𝛽</m:t>
                              </m:r>
                            </m:e>
                          </m:func>
                          <m:r>
                            <a:rPr lang="en-US" sz="2400" i="1" spc="-30">
                              <a:effectLst/>
                              <a:latin typeface="Cambria Math" panose="02040503050406030204" pitchFamily="18" charset="0"/>
                              <a:ea typeface="Cambria Math" panose="02040503050406030204" pitchFamily="18" charset="0"/>
                              <a:cs typeface="Sakkal Majalla"/>
                            </a:rPr>
                            <m:t> </m:t>
                          </m:r>
                        </m:e>
                      </m:func>
                      <m:r>
                        <a:rPr lang="en-US" sz="2400" i="1" spc="-30">
                          <a:effectLst/>
                          <a:latin typeface="Cambria Math" panose="02040503050406030204" pitchFamily="18" charset="0"/>
                          <a:ea typeface="Cambria Math" panose="02040503050406030204" pitchFamily="18" charset="0"/>
                          <a:cs typeface="Sakkal Majalla"/>
                        </a:rPr>
                        <m:t>   </m:t>
                      </m:r>
                      <m:r>
                        <a:rPr lang="en-US" sz="2400" i="1" spc="-30">
                          <a:effectLst/>
                          <a:latin typeface="Cambria Math" panose="02040503050406030204" pitchFamily="18" charset="0"/>
                          <a:ea typeface="Cambria Math" panose="02040503050406030204" pitchFamily="18" charset="0"/>
                          <a:cs typeface="Sakkal Majalla"/>
                        </a:rPr>
                        <m:t>𝑜𝑟</m:t>
                      </m:r>
                      <m:r>
                        <a:rPr lang="en-US" sz="2400" i="1" spc="-30">
                          <a:effectLst/>
                          <a:latin typeface="Cambria Math" panose="02040503050406030204" pitchFamily="18" charset="0"/>
                          <a:ea typeface="Cambria Math" panose="02040503050406030204" pitchFamily="18" charset="0"/>
                          <a:cs typeface="Sakkal Majalla"/>
                        </a:rPr>
                        <m:t>    </m:t>
                      </m:r>
                      <m:r>
                        <a:rPr lang="en-US" sz="2400" i="1" spc="-30">
                          <a:effectLst/>
                          <a:latin typeface="Cambria Math" panose="02040503050406030204" pitchFamily="18" charset="0"/>
                          <a:ea typeface="Cambria Math" panose="02040503050406030204" pitchFamily="18" charset="0"/>
                          <a:cs typeface="Sakkal Majalla"/>
                        </a:rPr>
                        <m:t>𝑞</m:t>
                      </m:r>
                      <m:r>
                        <a:rPr lang="en-US" sz="2400" i="1" spc="-30">
                          <a:effectLst/>
                          <a:latin typeface="Cambria Math" panose="02040503050406030204" pitchFamily="18" charset="0"/>
                          <a:ea typeface="Cambria Math" panose="02040503050406030204" pitchFamily="18" charset="0"/>
                          <a:cs typeface="Sakkal Majalla"/>
                        </a:rPr>
                        <m:t>=</m:t>
                      </m:r>
                      <m:f>
                        <m:fPr>
                          <m:ctrlPr>
                            <a:rPr lang="en-US" sz="2400" i="1" spc="-30">
                              <a:effectLst/>
                              <a:latin typeface="Cambria Math" panose="02040503050406030204" pitchFamily="18" charset="0"/>
                              <a:ea typeface="Cambria Math" panose="02040503050406030204" pitchFamily="18" charset="0"/>
                              <a:cs typeface="Sakkal Majalla"/>
                            </a:rPr>
                          </m:ctrlPr>
                        </m:fPr>
                        <m:num>
                          <m:func>
                            <m:funcPr>
                              <m:ctrlPr>
                                <a:rPr lang="en-US" sz="2400" i="1" spc="-30">
                                  <a:effectLst/>
                                  <a:latin typeface="Cambria Math" panose="02040503050406030204" pitchFamily="18" charset="0"/>
                                  <a:ea typeface="Cambria Math" panose="02040503050406030204" pitchFamily="18" charset="0"/>
                                  <a:cs typeface="Sakkal Majalla"/>
                                </a:rPr>
                              </m:ctrlPr>
                            </m:funcPr>
                            <m:fName>
                              <m:r>
                                <a:rPr lang="en-US" sz="2400" i="1" spc="-30">
                                  <a:effectLst/>
                                  <a:latin typeface="Cambria Math" panose="02040503050406030204" pitchFamily="18" charset="0"/>
                                  <a:ea typeface="Cambria Math" panose="02040503050406030204" pitchFamily="18" charset="0"/>
                                  <a:cs typeface="Sakkal Majalla"/>
                                </a:rPr>
                                <m:t>𝑡𝑎𝑛</m:t>
                              </m:r>
                            </m:fName>
                            <m:e>
                              <m:r>
                                <a:rPr lang="en-US" sz="2400" i="1" spc="-30">
                                  <a:effectLst/>
                                  <a:latin typeface="Cambria Math" panose="02040503050406030204" pitchFamily="18" charset="0"/>
                                  <a:ea typeface="Cambria Math" panose="02040503050406030204" pitchFamily="18" charset="0"/>
                                  <a:cs typeface="Sakkal Majalla"/>
                                </a:rPr>
                                <m:t>𝛼</m:t>
                              </m:r>
                            </m:e>
                          </m:func>
                        </m:num>
                        <m:den>
                          <m:func>
                            <m:funcPr>
                              <m:ctrlPr>
                                <a:rPr lang="en-US" sz="2400" i="1" spc="-30">
                                  <a:effectLst/>
                                  <a:latin typeface="Cambria Math" panose="02040503050406030204" pitchFamily="18" charset="0"/>
                                  <a:ea typeface="Cambria Math" panose="02040503050406030204" pitchFamily="18" charset="0"/>
                                  <a:cs typeface="Sakkal Majalla"/>
                                </a:rPr>
                              </m:ctrlPr>
                            </m:funcPr>
                            <m:fName>
                              <m:r>
                                <a:rPr lang="en-US" sz="2400" i="1" spc="-30">
                                  <a:effectLst/>
                                  <a:latin typeface="Cambria Math" panose="02040503050406030204" pitchFamily="18" charset="0"/>
                                  <a:ea typeface="Cambria Math" panose="02040503050406030204" pitchFamily="18" charset="0"/>
                                  <a:cs typeface="Sakkal Majalla"/>
                                </a:rPr>
                                <m:t>𝑡𝑎𝑛</m:t>
                              </m:r>
                            </m:fName>
                            <m:e>
                              <m:r>
                                <a:rPr lang="en-US" sz="2400" i="1" spc="-30">
                                  <a:effectLst/>
                                  <a:latin typeface="Cambria Math" panose="02040503050406030204" pitchFamily="18" charset="0"/>
                                  <a:ea typeface="Cambria Math" panose="02040503050406030204" pitchFamily="18" charset="0"/>
                                  <a:cs typeface="Sakkal Majalla"/>
                                </a:rPr>
                                <m:t>𝛽</m:t>
                              </m:r>
                            </m:e>
                          </m:func>
                        </m:den>
                      </m:f>
                      <m:r>
                        <a:rPr lang="en-US" sz="2400" i="1" spc="-30">
                          <a:effectLst/>
                          <a:latin typeface="Cambria Math" panose="02040503050406030204" pitchFamily="18" charset="0"/>
                          <a:ea typeface="Cambria Math" panose="02040503050406030204" pitchFamily="18" charset="0"/>
                          <a:cs typeface="Sakkal Majalla"/>
                        </a:rPr>
                        <m:t>=</m:t>
                      </m:r>
                      <m:r>
                        <a:rPr lang="en-US" sz="2400" i="1" spc="-30">
                          <a:effectLst/>
                          <a:latin typeface="Cambria Math" panose="02040503050406030204" pitchFamily="18" charset="0"/>
                          <a:ea typeface="Cambria Math" panose="02040503050406030204" pitchFamily="18" charset="0"/>
                          <a:cs typeface="Sakkal Majalla"/>
                        </a:rPr>
                        <m:t>1</m:t>
                      </m:r>
                      <m:r>
                        <a:rPr lang="en-US" sz="2400" i="1" spc="-30">
                          <a:effectLst/>
                          <a:latin typeface="Cambria Math" panose="02040503050406030204" pitchFamily="18" charset="0"/>
                          <a:ea typeface="Cambria Math" panose="02040503050406030204" pitchFamily="18" charset="0"/>
                          <a:cs typeface="Sakkal Majalla"/>
                        </a:rPr>
                        <m:t>    </m:t>
                      </m:r>
                    </m:oMath>
                  </m:oMathPara>
                </a14:m>
                <a:endParaRPr lang="en-US" sz="1600" dirty="0">
                  <a:effectLst/>
                  <a:latin typeface="Cambria Math" panose="02040503050406030204" pitchFamily="18" charset="0"/>
                  <a:ea typeface="Cambria Math" panose="02040503050406030204" pitchFamily="18" charset="0"/>
                  <a:cs typeface="Sakkal Majalla" panose="02000000000000000000" pitchFamily="2" charset="-78"/>
                </a:endParaRPr>
              </a:p>
              <a:p>
                <a:pPr marL="285750" indent="-285750" algn="just">
                  <a:lnSpc>
                    <a:spcPct val="130000"/>
                  </a:lnSpc>
                  <a:buFont typeface="Wingdings" panose="05000000000000000000" pitchFamily="2" charset="2"/>
                  <a:buChar char="§"/>
                  <a:tabLst>
                    <a:tab pos="-635" algn="l"/>
                  </a:tabLst>
                </a:pPr>
                <a:r>
                  <a:rPr lang="ar-EG" sz="2400" spc="-30" dirty="0">
                    <a:effectLst/>
                    <a:latin typeface="Cambria Math" panose="02040503050406030204" pitchFamily="18" charset="0"/>
                    <a:ea typeface="Cambria Math" panose="02040503050406030204" pitchFamily="18" charset="0"/>
                    <a:cs typeface="Sakkal Majalla" panose="02000000000000000000" pitchFamily="2" charset="-78"/>
                  </a:rPr>
                  <a:t>بالتعويض بالمعادلة السابقة في المعادلة </a:t>
                </a:r>
                <a:r>
                  <a:rPr lang="en-US" sz="2000" spc="-30" dirty="0">
                    <a:effectLst/>
                    <a:latin typeface="Cambria Math" panose="02040503050406030204" pitchFamily="18" charset="0"/>
                    <a:ea typeface="Cambria Math" panose="02040503050406030204" pitchFamily="18" charset="0"/>
                    <a:cs typeface="Sakkal Majalla" panose="02000000000000000000" pitchFamily="2" charset="-78"/>
                  </a:rPr>
                  <a:t>(iii)</a:t>
                </a:r>
                <a:r>
                  <a:rPr lang="ar-EG" sz="2400" spc="-30" dirty="0">
                    <a:effectLst/>
                    <a:latin typeface="Cambria Math" panose="02040503050406030204" pitchFamily="18" charset="0"/>
                    <a:ea typeface="Cambria Math" panose="02040503050406030204" pitchFamily="18" charset="0"/>
                    <a:cs typeface="Sakkal Majalla" panose="02000000000000000000" pitchFamily="2" charset="-78"/>
                  </a:rPr>
                  <a:t> نحصل على:</a:t>
                </a:r>
                <a:endParaRPr lang="en-US" sz="1600" dirty="0">
                  <a:effectLst/>
                  <a:latin typeface="Cambria Math" panose="02040503050406030204" pitchFamily="18" charset="0"/>
                  <a:ea typeface="Cambria Math" panose="02040503050406030204" pitchFamily="18" charset="0"/>
                  <a:cs typeface="Sakkal Majalla" panose="02000000000000000000" pitchFamily="2" charset="-78"/>
                </a:endParaRPr>
              </a:p>
              <a:p>
                <a:pPr marL="431800" algn="just">
                  <a:lnSpc>
                    <a:spcPct val="130000"/>
                  </a:lnSpc>
                  <a:tabLst>
                    <a:tab pos="-635" algn="l"/>
                  </a:tabLst>
                </a:pPr>
                <a14:m>
                  <m:oMathPara xmlns:m="http://schemas.openxmlformats.org/officeDocument/2006/math">
                    <m:oMathParaPr>
                      <m:jc m:val="centerGroup"/>
                    </m:oMathParaPr>
                    <m:oMath xmlns:m="http://schemas.openxmlformats.org/officeDocument/2006/math">
                      <m:r>
                        <a:rPr lang="en-US" sz="2400" i="1" spc="-30">
                          <a:effectLst/>
                          <a:latin typeface="Cambria Math" panose="02040503050406030204" pitchFamily="18" charset="0"/>
                          <a:ea typeface="Cambria Math" panose="02040503050406030204" pitchFamily="18" charset="0"/>
                          <a:cs typeface="Sakkal Majalla"/>
                        </a:rPr>
                        <m:t>∴</m:t>
                      </m:r>
                      <m:sSup>
                        <m:sSupPr>
                          <m:ctrlPr>
                            <a:rPr lang="en-US" sz="2400" i="1" spc="-30">
                              <a:effectLst/>
                              <a:latin typeface="Cambria Math" panose="02040503050406030204" pitchFamily="18" charset="0"/>
                              <a:ea typeface="Cambria Math" panose="02040503050406030204" pitchFamily="18" charset="0"/>
                              <a:cs typeface="Sakkal Majalla"/>
                            </a:rPr>
                          </m:ctrlPr>
                        </m:sSupPr>
                        <m:e>
                          <m:r>
                            <a:rPr lang="en-US" sz="2400" i="1" spc="-30">
                              <a:effectLst/>
                              <a:latin typeface="Cambria Math" panose="02040503050406030204" pitchFamily="18" charset="0"/>
                              <a:ea typeface="Cambria Math" panose="02040503050406030204" pitchFamily="18" charset="0"/>
                              <a:cs typeface="Sakkal Majalla"/>
                            </a:rPr>
                            <m:t>𝑁</m:t>
                          </m:r>
                        </m:e>
                        <m:sup>
                          <m:r>
                            <a:rPr lang="en-US" sz="2400" i="1" spc="-30">
                              <a:effectLst/>
                              <a:latin typeface="Cambria Math" panose="02040503050406030204" pitchFamily="18" charset="0"/>
                              <a:ea typeface="Cambria Math" panose="02040503050406030204" pitchFamily="18" charset="0"/>
                              <a:cs typeface="Sakkal Majalla"/>
                            </a:rPr>
                            <m:t>2</m:t>
                          </m:r>
                        </m:sup>
                      </m:sSup>
                      <m:r>
                        <a:rPr lang="en-US" sz="2400" i="1" spc="-30">
                          <a:effectLst/>
                          <a:latin typeface="Cambria Math" panose="02040503050406030204" pitchFamily="18" charset="0"/>
                          <a:ea typeface="Cambria Math" panose="02040503050406030204" pitchFamily="18" charset="0"/>
                          <a:cs typeface="Sakkal Majalla"/>
                        </a:rPr>
                        <m:t>=</m:t>
                      </m:r>
                      <m:f>
                        <m:fPr>
                          <m:ctrlPr>
                            <a:rPr lang="en-US" sz="2400" i="1" spc="-30">
                              <a:effectLst/>
                              <a:latin typeface="Cambria Math" panose="02040503050406030204" pitchFamily="18" charset="0"/>
                              <a:ea typeface="Cambria Math" panose="02040503050406030204" pitchFamily="18" charset="0"/>
                              <a:cs typeface="Sakkal Majalla"/>
                            </a:rPr>
                          </m:ctrlPr>
                        </m:fPr>
                        <m:num>
                          <m:r>
                            <a:rPr lang="en-US" sz="2400" i="1" spc="-30">
                              <a:effectLst/>
                              <a:latin typeface="Cambria Math" panose="02040503050406030204" pitchFamily="18" charset="0"/>
                              <a:ea typeface="Cambria Math" panose="02040503050406030204" pitchFamily="18" charset="0"/>
                              <a:cs typeface="Sakkal Majalla"/>
                            </a:rPr>
                            <m:t>𝐹𝑀</m:t>
                          </m:r>
                        </m:num>
                        <m:den>
                          <m:r>
                            <a:rPr lang="en-US" sz="2400" i="1" spc="-30">
                              <a:effectLst/>
                              <a:latin typeface="Cambria Math" panose="02040503050406030204" pitchFamily="18" charset="0"/>
                              <a:ea typeface="Cambria Math" panose="02040503050406030204" pitchFamily="18" charset="0"/>
                              <a:cs typeface="Sakkal Majalla"/>
                            </a:rPr>
                            <m:t>𝐵𝑀</m:t>
                          </m:r>
                        </m:den>
                      </m:f>
                      <m:r>
                        <a:rPr lang="en-US" sz="2400" i="1" spc="-30">
                          <a:effectLst/>
                          <a:latin typeface="Cambria Math" panose="02040503050406030204" pitchFamily="18" charset="0"/>
                          <a:ea typeface="Cambria Math" panose="02040503050406030204" pitchFamily="18" charset="0"/>
                          <a:cs typeface="Sakkal Majalla"/>
                        </a:rPr>
                        <m:t>×</m:t>
                      </m:r>
                      <m:d>
                        <m:dPr>
                          <m:begChr m:val="["/>
                          <m:endChr m:val="]"/>
                          <m:ctrlPr>
                            <a:rPr lang="en-US" sz="2400" i="1" spc="-30">
                              <a:effectLst/>
                              <a:latin typeface="Cambria Math" panose="02040503050406030204" pitchFamily="18" charset="0"/>
                              <a:ea typeface="Cambria Math" panose="02040503050406030204" pitchFamily="18" charset="0"/>
                              <a:cs typeface="Sakkal Majalla"/>
                            </a:rPr>
                          </m:ctrlPr>
                        </m:dPr>
                        <m:e>
                          <m:f>
                            <m:fPr>
                              <m:ctrlPr>
                                <a:rPr lang="en-US" sz="2400" i="1" spc="-30">
                                  <a:effectLst/>
                                  <a:latin typeface="Cambria Math" panose="02040503050406030204" pitchFamily="18" charset="0"/>
                                  <a:ea typeface="Cambria Math" panose="02040503050406030204" pitchFamily="18" charset="0"/>
                                  <a:cs typeface="Sakkal Majalla"/>
                                </a:rPr>
                              </m:ctrlPr>
                            </m:fPr>
                            <m:num>
                              <m:r>
                                <a:rPr lang="en-US" sz="2400" i="1" spc="-30">
                                  <a:effectLst/>
                                  <a:latin typeface="Cambria Math" panose="02040503050406030204" pitchFamily="18" charset="0"/>
                                  <a:ea typeface="Cambria Math" panose="02040503050406030204" pitchFamily="18" charset="0"/>
                                  <a:cs typeface="Sakkal Majalla"/>
                                </a:rPr>
                                <m:t>𝑚</m:t>
                              </m:r>
                              <m:r>
                                <a:rPr lang="en-US" sz="2400" i="1" spc="-30">
                                  <a:effectLst/>
                                  <a:latin typeface="Cambria Math" panose="02040503050406030204" pitchFamily="18" charset="0"/>
                                  <a:ea typeface="Cambria Math" panose="02040503050406030204" pitchFamily="18" charset="0"/>
                                  <a:cs typeface="Sakkal Majalla"/>
                                </a:rPr>
                                <m:t>+</m:t>
                              </m:r>
                              <m:r>
                                <a:rPr lang="en-US" sz="2400" i="1" spc="-30">
                                  <a:effectLst/>
                                  <a:latin typeface="Cambria Math" panose="02040503050406030204" pitchFamily="18" charset="0"/>
                                  <a:ea typeface="Cambria Math" panose="02040503050406030204" pitchFamily="18" charset="0"/>
                                  <a:cs typeface="Sakkal Majalla"/>
                                </a:rPr>
                                <m:t>𝑀</m:t>
                              </m:r>
                            </m:num>
                            <m:den>
                              <m:r>
                                <a:rPr lang="en-US" sz="2400" i="1" spc="-30">
                                  <a:effectLst/>
                                  <a:latin typeface="Cambria Math" panose="02040503050406030204" pitchFamily="18" charset="0"/>
                                  <a:ea typeface="Cambria Math" panose="02040503050406030204" pitchFamily="18" charset="0"/>
                                  <a:cs typeface="Sakkal Majalla"/>
                                </a:rPr>
                                <m:t>𝑚</m:t>
                              </m:r>
                            </m:den>
                          </m:f>
                        </m:e>
                      </m:d>
                      <m:f>
                        <m:fPr>
                          <m:ctrlPr>
                            <a:rPr lang="en-US" sz="2400" i="1" spc="-30">
                              <a:effectLst/>
                              <a:latin typeface="Cambria Math" panose="02040503050406030204" pitchFamily="18" charset="0"/>
                              <a:ea typeface="Cambria Math" panose="02040503050406030204" pitchFamily="18" charset="0"/>
                              <a:cs typeface="Sakkal Majalla"/>
                            </a:rPr>
                          </m:ctrlPr>
                        </m:fPr>
                        <m:num>
                          <m:r>
                            <a:rPr lang="en-US" sz="2400" i="1" spc="-30">
                              <a:effectLst/>
                              <a:latin typeface="Cambria Math" panose="02040503050406030204" pitchFamily="18" charset="0"/>
                              <a:ea typeface="Cambria Math" panose="02040503050406030204" pitchFamily="18" charset="0"/>
                              <a:cs typeface="Sakkal Majalla"/>
                            </a:rPr>
                            <m:t>895</m:t>
                          </m:r>
                        </m:num>
                        <m:den>
                          <m:r>
                            <a:rPr lang="en-US" sz="2400" i="1" spc="-30">
                              <a:effectLst/>
                              <a:latin typeface="Cambria Math" panose="02040503050406030204" pitchFamily="18" charset="0"/>
                              <a:ea typeface="Cambria Math" panose="02040503050406030204" pitchFamily="18" charset="0"/>
                              <a:cs typeface="Sakkal Majalla"/>
                            </a:rPr>
                            <m:t>h</m:t>
                          </m:r>
                        </m:den>
                      </m:f>
                      <m:r>
                        <a:rPr lang="en-US" sz="2400" spc="-30">
                          <a:effectLst/>
                          <a:latin typeface="Cambria Math"/>
                          <a:ea typeface="Times New Roman"/>
                          <a:cs typeface="Sakkal Majalla"/>
                        </a:rPr>
                        <m:t> </m:t>
                      </m:r>
                    </m:oMath>
                  </m:oMathPara>
                </a14:m>
                <a:endParaRPr lang="en-US" sz="1600" dirty="0">
                  <a:effectLst/>
                  <a:latin typeface="Calibri"/>
                  <a:ea typeface="Calibri"/>
                  <a:cs typeface="Arial"/>
                </a:endParaRPr>
              </a:p>
            </p:txBody>
          </p:sp>
        </mc:Choice>
        <mc:Fallback>
          <p:sp>
            <p:nvSpPr>
              <p:cNvPr id="3" name="Rectangle 2"/>
              <p:cNvSpPr>
                <a:spLocks noRot="1" noChangeAspect="1" noMove="1" noResize="1" noEditPoints="1" noAdjustHandles="1" noChangeArrowheads="1" noChangeShapeType="1" noTextEdit="1"/>
              </p:cNvSpPr>
              <p:nvPr/>
            </p:nvSpPr>
            <p:spPr>
              <a:xfrm>
                <a:off x="1331640" y="1157481"/>
                <a:ext cx="7200800" cy="5131020"/>
              </a:xfrm>
              <a:prstGeom prst="rect">
                <a:avLst/>
              </a:prstGeom>
              <a:blipFill rotWithShape="1">
                <a:blip r:embed="rId2"/>
                <a:stretch>
                  <a:fillRect l="-2115" t="-238" r="-1184"/>
                </a:stretch>
              </a:blipFill>
            </p:spPr>
            <p:txBody>
              <a:bodyPr/>
              <a:lstStyle/>
              <a:p>
                <a:r>
                  <a:rPr lang="ar-EG">
                    <a:noFill/>
                  </a:rPr>
                  <a:t> </a:t>
                </a:r>
              </a:p>
            </p:txBody>
          </p:sp>
        </mc:Fallback>
      </mc:AlternateContent>
    </p:spTree>
    <p:extLst>
      <p:ext uri="{BB962C8B-B14F-4D97-AF65-F5344CB8AC3E}">
        <p14:creationId xmlns:p14="http://schemas.microsoft.com/office/powerpoint/2010/main" val="30518235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648072"/>
          </a:xfrm>
        </p:spPr>
        <p:txBody>
          <a:bodyPr>
            <a:no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ملاحظات على تقدير البراح لمنظم برويل</a:t>
            </a:r>
            <a:endPar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4" name="Rectangle 3"/>
          <p:cNvSpPr/>
          <p:nvPr/>
        </p:nvSpPr>
        <p:spPr>
          <a:xfrm>
            <a:off x="1331640" y="1381800"/>
            <a:ext cx="7128792" cy="4616648"/>
          </a:xfrm>
          <a:prstGeom prst="rect">
            <a:avLst/>
          </a:prstGeom>
        </p:spPr>
        <p:txBody>
          <a:bodyPr wrap="square">
            <a:spAutoFit/>
          </a:bodyPr>
          <a:lstStyle/>
          <a:p>
            <a:pPr marL="342900" lvl="0" indent="-342900" algn="just">
              <a:lnSpc>
                <a:spcPct val="150000"/>
              </a:lnSpc>
              <a:buFont typeface="Wingdings"/>
              <a:buChar char=""/>
              <a:tabLst>
                <a:tab pos="-635" algn="l"/>
              </a:tabLst>
            </a:pPr>
            <a:r>
              <a:rPr lang="ar-EG" sz="2800" spc="-30" dirty="0">
                <a:latin typeface="Cambria Math" panose="02040503050406030204" pitchFamily="18" charset="0"/>
                <a:ea typeface="Cambria Math" panose="02040503050406030204" pitchFamily="18" charset="0"/>
                <a:cs typeface="Sakkal Majalla" panose="02000000000000000000" pitchFamily="2" charset="-78"/>
              </a:rPr>
              <a:t>المعادلة </a:t>
            </a:r>
            <a:r>
              <a:rPr lang="en-US" sz="2400" spc="-30" dirty="0">
                <a:latin typeface="Cambria Math" panose="02040503050406030204" pitchFamily="18" charset="0"/>
                <a:ea typeface="Cambria Math" panose="02040503050406030204" pitchFamily="18" charset="0"/>
                <a:cs typeface="Sakkal Majalla" panose="02000000000000000000" pitchFamily="2" charset="-78"/>
              </a:rPr>
              <a:t>(i)</a:t>
            </a:r>
            <a:r>
              <a:rPr lang="en-US" sz="2800" spc="-30" dirty="0">
                <a:latin typeface="Cambria Math" panose="02040503050406030204" pitchFamily="18" charset="0"/>
                <a:ea typeface="Cambria Math" panose="02040503050406030204" pitchFamily="18" charset="0"/>
                <a:cs typeface="Sakkal Majalla" panose="02000000000000000000" pitchFamily="2" charset="-78"/>
              </a:rPr>
              <a:t> </a:t>
            </a:r>
            <a:r>
              <a:rPr lang="ar-EG" sz="2800" spc="-30" dirty="0">
                <a:latin typeface="Cambria Math" panose="02040503050406030204" pitchFamily="18" charset="0"/>
                <a:ea typeface="Cambria Math" panose="02040503050406030204" pitchFamily="18" charset="0"/>
                <a:cs typeface="Sakkal Majalla" panose="02000000000000000000" pitchFamily="2" charset="-78"/>
              </a:rPr>
              <a:t>السابقة يمكن تطبيقها على كل أنواع المنظمات الطاردة المركزية.</a:t>
            </a:r>
            <a:endParaRPr lang="en-US" dirty="0">
              <a:latin typeface="Cambria Math" panose="02040503050406030204" pitchFamily="18" charset="0"/>
              <a:ea typeface="Cambria Math" panose="02040503050406030204" pitchFamily="18" charset="0"/>
              <a:cs typeface="Sakkal Majalla" panose="02000000000000000000" pitchFamily="2" charset="-78"/>
            </a:endParaRPr>
          </a:p>
          <a:p>
            <a:pPr marL="342900" lvl="0" indent="-342900" algn="just">
              <a:lnSpc>
                <a:spcPct val="150000"/>
              </a:lnSpc>
              <a:buFont typeface="Wingdings"/>
              <a:buChar char=""/>
              <a:tabLst>
                <a:tab pos="-635" algn="l"/>
              </a:tabLst>
            </a:pPr>
            <a:r>
              <a:rPr lang="ar-EG" sz="2800" spc="-30" dirty="0">
                <a:latin typeface="Cambria Math" panose="02040503050406030204" pitchFamily="18" charset="0"/>
                <a:ea typeface="Cambria Math" panose="02040503050406030204" pitchFamily="18" charset="0"/>
                <a:cs typeface="Sakkal Majalla" panose="02000000000000000000" pitchFamily="2" charset="-78"/>
              </a:rPr>
              <a:t>عند مقارنة المعادلة السابقة لمنظم برويل مع معادلة منظم بورتر نلاحظ أن سرعة التوازن سوف تقل لكلا من القيم </a:t>
            </a:r>
            <a:r>
              <a:rPr lang="en-US" sz="2400" spc="-30" dirty="0">
                <a:latin typeface="Cambria Math" panose="02040503050406030204" pitchFamily="18" charset="0"/>
                <a:ea typeface="Cambria Math" panose="02040503050406030204" pitchFamily="18" charset="0"/>
                <a:cs typeface="Sakkal Majalla" panose="02000000000000000000" pitchFamily="2" charset="-78"/>
              </a:rPr>
              <a:t>(m, M and h)</a:t>
            </a:r>
            <a:r>
              <a:rPr lang="ar-EG" sz="2800" spc="-30" dirty="0">
                <a:latin typeface="Cambria Math" panose="02040503050406030204" pitchFamily="18" charset="0"/>
                <a:ea typeface="Cambria Math" panose="02040503050406030204" pitchFamily="18" charset="0"/>
                <a:cs typeface="Sakkal Majalla" panose="02000000000000000000" pitchFamily="2" charset="-78"/>
              </a:rPr>
              <a:t> وعلى ذلك فإنه للحصول على نفس سرعة التوازن للقيم السابقة يتم ذلك عن طريق إستخدام كرات كتلتها أقل مع منظم برويل مقارنة بكتلتها مع منظم بورتر.</a:t>
            </a:r>
            <a:endParaRPr lang="en-US" sz="1200" dirty="0">
              <a:effectLst/>
              <a:latin typeface="Cambria Math" panose="02040503050406030204" pitchFamily="18" charset="0"/>
              <a:ea typeface="Cambria Math" panose="02040503050406030204" pitchFamily="18" charset="0"/>
              <a:cs typeface="Sakkal Majalla" panose="02000000000000000000" pitchFamily="2" charset="-78"/>
            </a:endParaRPr>
          </a:p>
        </p:txBody>
      </p:sp>
    </p:spTree>
    <p:extLst>
      <p:ext uri="{BB962C8B-B14F-4D97-AF65-F5344CB8AC3E}">
        <p14:creationId xmlns:p14="http://schemas.microsoft.com/office/powerpoint/2010/main" val="11567760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648072"/>
          </a:xfrm>
        </p:spPr>
        <p:txBody>
          <a:bodyPr>
            <a:no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منظم هارتنل</a:t>
            </a:r>
            <a:endPar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515" y="1844824"/>
            <a:ext cx="3024336"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091851" y="908720"/>
            <a:ext cx="4764117" cy="5853910"/>
          </a:xfrm>
          <a:prstGeom prst="rect">
            <a:avLst/>
          </a:prstGeom>
        </p:spPr>
        <p:txBody>
          <a:bodyPr wrap="square">
            <a:spAutoFit/>
          </a:bodyPr>
          <a:lstStyle/>
          <a:p>
            <a:pPr algn="just">
              <a:lnSpc>
                <a:spcPct val="130000"/>
              </a:lnSpc>
              <a:tabLst>
                <a:tab pos="-635" algn="l"/>
              </a:tabLst>
            </a:pPr>
            <a:r>
              <a:rPr lang="ar-EG" sz="2400" spc="-30" dirty="0">
                <a:latin typeface="Cambria Math"/>
                <a:ea typeface="Times New Roman"/>
                <a:cs typeface="Sakkal Majalla"/>
              </a:rPr>
              <a:t>منظم هارتنل من أنواع المنظمات التي يطلق عليها المنظمات ذات يايات التحميل حيث يتكون من رافعتين مرفقتين تم تثبيتهما عند النقطتين </a:t>
            </a:r>
            <a:r>
              <a:rPr lang="en-US" sz="2000" spc="-30" dirty="0">
                <a:latin typeface="Cambria Math"/>
                <a:ea typeface="Times New Roman"/>
                <a:cs typeface="Sakkal Majalla"/>
              </a:rPr>
              <a:t>(O and O)</a:t>
            </a:r>
            <a:r>
              <a:rPr lang="ar-EG" sz="2400" spc="-30" dirty="0">
                <a:latin typeface="Cambria Math"/>
                <a:ea typeface="Times New Roman"/>
                <a:cs typeface="Sakkal Majalla"/>
              </a:rPr>
              <a:t> كما هو موضح </a:t>
            </a:r>
            <a:r>
              <a:rPr lang="ar-EG" sz="2400" spc="-30" dirty="0" smtClean="0">
                <a:latin typeface="Cambria Math"/>
                <a:ea typeface="Times New Roman"/>
                <a:cs typeface="Sakkal Majalla"/>
              </a:rPr>
              <a:t>بالشكل. </a:t>
            </a:r>
            <a:r>
              <a:rPr lang="ar-EG" sz="2400" spc="-30" dirty="0">
                <a:latin typeface="Cambria Math"/>
                <a:ea typeface="Times New Roman"/>
                <a:cs typeface="Sakkal Majalla"/>
              </a:rPr>
              <a:t>ونلاحظ </a:t>
            </a:r>
            <a:r>
              <a:rPr lang="ar-EG" sz="2400" spc="-30" dirty="0" smtClean="0">
                <a:latin typeface="Cambria Math"/>
                <a:ea typeface="Times New Roman"/>
                <a:cs typeface="Sakkal Majalla"/>
              </a:rPr>
              <a:t>أن </a:t>
            </a:r>
            <a:r>
              <a:rPr lang="ar-EG" sz="2400" spc="-30" dirty="0">
                <a:latin typeface="Cambria Math"/>
                <a:ea typeface="Times New Roman"/>
                <a:cs typeface="Sakkal Majalla"/>
              </a:rPr>
              <a:t>الإطار للمنظم يتصل بالمغزل ويدور معه كوحدة واحدة  كما أن  كل رافعة مرفقية تحمل كرة عند نهاية الذراع الرأسي </a:t>
            </a:r>
            <a:r>
              <a:rPr lang="en-US" sz="2000" spc="-30" dirty="0">
                <a:latin typeface="Cambria Math"/>
                <a:ea typeface="Times New Roman"/>
                <a:cs typeface="Sakkal Majalla"/>
              </a:rPr>
              <a:t>(OB)</a:t>
            </a:r>
            <a:r>
              <a:rPr lang="ar-EG" sz="2400" spc="-30" dirty="0">
                <a:latin typeface="Cambria Math"/>
                <a:ea typeface="Times New Roman"/>
                <a:cs typeface="Sakkal Majalla"/>
              </a:rPr>
              <a:t> وتحتوي كذلك على بكرة عند نهاية الذراع الأفقي </a:t>
            </a:r>
            <a:r>
              <a:rPr lang="en-US" sz="2000" spc="-30" dirty="0">
                <a:latin typeface="Cambria Math"/>
                <a:ea typeface="Times New Roman"/>
                <a:cs typeface="Sakkal Majalla"/>
              </a:rPr>
              <a:t>(OR)</a:t>
            </a:r>
            <a:r>
              <a:rPr lang="ar-EG" sz="2400" spc="-30" dirty="0">
                <a:latin typeface="Cambria Math"/>
                <a:ea typeface="Times New Roman"/>
                <a:cs typeface="Sakkal Majalla"/>
              </a:rPr>
              <a:t>. ويستخدم ياي ضغط من النوع الحلزوني يتم عن طريقه مد المنظم بقوى متساوية إتجاهها لأسفل عن طريق البكرتين ومن خلال طوق إحتكاكي </a:t>
            </a:r>
            <a:r>
              <a:rPr lang="en-US" sz="2000" i="1" spc="-30" dirty="0" smtClean="0">
                <a:latin typeface="Cambria Math"/>
                <a:ea typeface="Times New Roman"/>
                <a:cs typeface="Sakkal Majalla"/>
              </a:rPr>
              <a:t>Collar</a:t>
            </a:r>
            <a:r>
              <a:rPr lang="en-US" sz="2000" spc="-30" dirty="0" smtClean="0">
                <a:latin typeface="Sakkal Majalla"/>
                <a:ea typeface="Times New Roman"/>
                <a:cs typeface="Arial"/>
              </a:rPr>
              <a:t> </a:t>
            </a:r>
            <a:r>
              <a:rPr lang="ar-EG" sz="2000" spc="-30" dirty="0" smtClean="0">
                <a:latin typeface="Sakkal Majalla"/>
                <a:ea typeface="Times New Roman"/>
                <a:cs typeface="Arial"/>
              </a:rPr>
              <a:t> </a:t>
            </a:r>
            <a:r>
              <a:rPr lang="ar-EG" sz="2400" spc="-30" dirty="0" smtClean="0">
                <a:latin typeface="Cambria Math"/>
                <a:ea typeface="Times New Roman"/>
                <a:cs typeface="Sakkal Majalla"/>
              </a:rPr>
              <a:t>مثبت </a:t>
            </a:r>
            <a:r>
              <a:rPr lang="ar-EG" sz="2400" spc="-30" dirty="0">
                <a:latin typeface="Cambria Math"/>
                <a:ea typeface="Times New Roman"/>
                <a:cs typeface="Sakkal Majalla"/>
              </a:rPr>
              <a:t>عند جلبة المنظم. ويتم التحكم في قوة الياي عن طريق صامولة ربط تستخدم في رفع وخفض الجلبة للمنظم. </a:t>
            </a:r>
            <a:endParaRPr lang="en-US" sz="1600" dirty="0">
              <a:effectLst/>
              <a:latin typeface="Calibri"/>
              <a:ea typeface="Calibri"/>
              <a:cs typeface="Arial"/>
            </a:endParaRPr>
          </a:p>
        </p:txBody>
      </p:sp>
    </p:spTree>
    <p:extLst>
      <p:ext uri="{BB962C8B-B14F-4D97-AF65-F5344CB8AC3E}">
        <p14:creationId xmlns:p14="http://schemas.microsoft.com/office/powerpoint/2010/main" val="39268744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648072"/>
          </a:xfrm>
        </p:spPr>
        <p:txBody>
          <a:bodyPr>
            <a:no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تقدير البراح لمنظم هارتنل</a:t>
            </a:r>
            <a:endPar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4" name="Rectangle 3"/>
          <p:cNvSpPr/>
          <p:nvPr/>
        </p:nvSpPr>
        <p:spPr>
          <a:xfrm>
            <a:off x="1259632" y="836712"/>
            <a:ext cx="7632848" cy="1772793"/>
          </a:xfrm>
          <a:prstGeom prst="rect">
            <a:avLst/>
          </a:prstGeom>
        </p:spPr>
        <p:txBody>
          <a:bodyPr wrap="square">
            <a:spAutoFit/>
          </a:bodyPr>
          <a:lstStyle/>
          <a:p>
            <a:pPr algn="just">
              <a:lnSpc>
                <a:spcPct val="130000"/>
              </a:lnSpc>
              <a:tabLst>
                <a:tab pos="-635" algn="l"/>
              </a:tabLst>
            </a:pP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الشكل التالي يوضح </a:t>
            </a:r>
            <a:r>
              <a:rPr lang="ar-EG" sz="2800" dirty="0">
                <a:latin typeface="Cambria Math" panose="02040503050406030204" pitchFamily="18" charset="0"/>
                <a:ea typeface="Cambria Math" panose="02040503050406030204" pitchFamily="18" charset="0"/>
                <a:cs typeface="Sakkal Majalla" panose="02000000000000000000" pitchFamily="2" charset="-78"/>
              </a:rPr>
              <a:t>القوى المؤثرة على رافعة واحدة من رافعتي المنظم عند الموضع الأدني والموضع الأقصى وذلك عندما يكون البعد </a:t>
            </a:r>
            <a:r>
              <a:rPr lang="en-US" sz="2400" dirty="0">
                <a:latin typeface="Cambria Math" panose="02040503050406030204" pitchFamily="18" charset="0"/>
                <a:ea typeface="Cambria Math" panose="02040503050406030204" pitchFamily="18" charset="0"/>
                <a:cs typeface="Sakkal Majalla" panose="02000000000000000000" pitchFamily="2" charset="-78"/>
              </a:rPr>
              <a:t>(h)</a:t>
            </a:r>
            <a:r>
              <a:rPr lang="ar-EG" sz="2800" dirty="0">
                <a:latin typeface="Cambria Math" panose="02040503050406030204" pitchFamily="18" charset="0"/>
                <a:ea typeface="Cambria Math" panose="02040503050406030204" pitchFamily="18" charset="0"/>
                <a:cs typeface="Sakkal Majalla" panose="02000000000000000000" pitchFamily="2" charset="-78"/>
              </a:rPr>
              <a:t> يمثل الضغط للياي عندما يتغير نصف قطر الدوران من </a:t>
            </a:r>
            <a:r>
              <a:rPr lang="en-US" sz="2400" dirty="0">
                <a:latin typeface="Cambria Math" panose="02040503050406030204" pitchFamily="18" charset="0"/>
                <a:ea typeface="Cambria Math" panose="02040503050406030204" pitchFamily="18" charset="0"/>
                <a:cs typeface="Sakkal Majalla" panose="02000000000000000000" pitchFamily="2" charset="-78"/>
              </a:rPr>
              <a:t>(r</a:t>
            </a:r>
            <a:r>
              <a:rPr lang="en-US" sz="2400" baseline="-25000" dirty="0">
                <a:latin typeface="Cambria Math" panose="02040503050406030204" pitchFamily="18" charset="0"/>
                <a:ea typeface="Cambria Math" panose="02040503050406030204" pitchFamily="18" charset="0"/>
                <a:cs typeface="Sakkal Majalla" panose="02000000000000000000" pitchFamily="2" charset="-78"/>
              </a:rPr>
              <a:t>1</a:t>
            </a:r>
            <a:r>
              <a:rPr lang="en-US" sz="2400" dirty="0">
                <a:latin typeface="Cambria Math" panose="02040503050406030204" pitchFamily="18" charset="0"/>
                <a:ea typeface="Cambria Math" panose="02040503050406030204" pitchFamily="18" charset="0"/>
                <a:cs typeface="Sakkal Majalla" panose="02000000000000000000" pitchFamily="2" charset="-78"/>
              </a:rPr>
              <a:t>)</a:t>
            </a:r>
            <a:r>
              <a:rPr lang="ar-EG" sz="2800" dirty="0">
                <a:latin typeface="Cambria Math" panose="02040503050406030204" pitchFamily="18" charset="0"/>
                <a:ea typeface="Cambria Math" panose="02040503050406030204" pitchFamily="18" charset="0"/>
                <a:cs typeface="Sakkal Majalla" panose="02000000000000000000" pitchFamily="2" charset="-78"/>
              </a:rPr>
              <a:t> إلى </a:t>
            </a:r>
            <a:r>
              <a:rPr lang="en-US" sz="2400" dirty="0">
                <a:latin typeface="Cambria Math" panose="02040503050406030204" pitchFamily="18" charset="0"/>
                <a:ea typeface="Cambria Math" panose="02040503050406030204" pitchFamily="18" charset="0"/>
                <a:cs typeface="Sakkal Majalla" panose="02000000000000000000" pitchFamily="2" charset="-78"/>
              </a:rPr>
              <a:t>(r</a:t>
            </a:r>
            <a:r>
              <a:rPr lang="en-US" sz="2400" baseline="-25000" dirty="0">
                <a:latin typeface="Cambria Math" panose="02040503050406030204" pitchFamily="18" charset="0"/>
                <a:ea typeface="Cambria Math" panose="02040503050406030204" pitchFamily="18" charset="0"/>
                <a:cs typeface="Sakkal Majalla" panose="02000000000000000000" pitchFamily="2" charset="-78"/>
              </a:rPr>
              <a:t>2</a:t>
            </a:r>
            <a:r>
              <a:rPr lang="en-US" sz="2400" dirty="0">
                <a:latin typeface="Cambria Math" panose="02040503050406030204" pitchFamily="18" charset="0"/>
                <a:ea typeface="Cambria Math" panose="02040503050406030204" pitchFamily="18" charset="0"/>
                <a:cs typeface="Sakkal Majalla" panose="02000000000000000000" pitchFamily="2" charset="-78"/>
              </a:rPr>
              <a:t>)</a:t>
            </a:r>
            <a:r>
              <a:rPr lang="ar-EG" sz="2800" baseline="-25000" dirty="0">
                <a:latin typeface="Cambria Math" panose="02040503050406030204" pitchFamily="18" charset="0"/>
                <a:ea typeface="Cambria Math" panose="02040503050406030204" pitchFamily="18" charset="0"/>
                <a:cs typeface="Sakkal Majalla" panose="02000000000000000000" pitchFamily="2" charset="-78"/>
              </a:rPr>
              <a:t>.</a:t>
            </a:r>
            <a:endParaRPr lang="en-US" dirty="0">
              <a:effectLst/>
              <a:latin typeface="Cambria Math" panose="02040503050406030204" pitchFamily="18" charset="0"/>
              <a:ea typeface="Cambria Math" panose="02040503050406030204" pitchFamily="18" charset="0"/>
              <a:cs typeface="Sakkal Majalla" panose="02000000000000000000" pitchFamily="2" charset="-78"/>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609505"/>
            <a:ext cx="6840760" cy="405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28850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648072"/>
          </a:xfrm>
        </p:spPr>
        <p:txBody>
          <a:bodyPr>
            <a:no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تقدير البراح لمنظم هارتنل</a:t>
            </a:r>
            <a:endPar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mc:AlternateContent xmlns:mc="http://schemas.openxmlformats.org/markup-compatibility/2006">
        <mc:Choice xmlns:a14="http://schemas.microsoft.com/office/drawing/2010/main" Requires="a14">
          <p:sp>
            <p:nvSpPr>
              <p:cNvPr id="4" name="Rectangle 3"/>
              <p:cNvSpPr/>
              <p:nvPr/>
            </p:nvSpPr>
            <p:spPr>
              <a:xfrm>
                <a:off x="1259632" y="836712"/>
                <a:ext cx="7632848" cy="5930470"/>
              </a:xfrm>
              <a:prstGeom prst="rect">
                <a:avLst/>
              </a:prstGeom>
            </p:spPr>
            <p:txBody>
              <a:bodyPr wrap="square">
                <a:spAutoFit/>
              </a:bodyPr>
              <a:lstStyle/>
              <a:p>
                <a:pPr marL="457200" indent="-457200" algn="just">
                  <a:lnSpc>
                    <a:spcPct val="130000"/>
                  </a:lnSpc>
                  <a:buFont typeface="Wingdings" panose="05000000000000000000" pitchFamily="2" charset="2"/>
                  <a:buChar char="§"/>
                  <a:tabLst>
                    <a:tab pos="-635" algn="l"/>
                  </a:tabLst>
                </a:pPr>
                <a:r>
                  <a:rPr lang="ar-EG" sz="2800" spc="-40" dirty="0" smtClean="0">
                    <a:latin typeface="Cambria Math" panose="02040503050406030204" pitchFamily="18" charset="0"/>
                    <a:ea typeface="Cambria Math" panose="02040503050406030204" pitchFamily="18" charset="0"/>
                    <a:cs typeface="Sakkal Majalla" panose="02000000000000000000" pitchFamily="2" charset="-78"/>
                  </a:rPr>
                  <a:t>الجزء </a:t>
                </a:r>
                <a:r>
                  <a:rPr lang="en-US" sz="2400" spc="-40" dirty="0">
                    <a:effectLst/>
                    <a:latin typeface="Cambria Math" panose="02040503050406030204" pitchFamily="18" charset="0"/>
                    <a:ea typeface="Cambria Math" panose="02040503050406030204" pitchFamily="18" charset="0"/>
                    <a:cs typeface="Sakkal Majalla" panose="02000000000000000000" pitchFamily="2" charset="-78"/>
                  </a:rPr>
                  <a:t>(a)</a:t>
                </a:r>
                <a:r>
                  <a:rPr lang="ar-EG" sz="2800" spc="-40" dirty="0">
                    <a:effectLst/>
                    <a:latin typeface="Cambria Math" panose="02040503050406030204" pitchFamily="18" charset="0"/>
                    <a:ea typeface="Cambria Math" panose="02040503050406030204" pitchFamily="18" charset="0"/>
                    <a:cs typeface="Sakkal Majalla" panose="02000000000000000000" pitchFamily="2" charset="-78"/>
                  </a:rPr>
                  <a:t> من الشكل يوضح حالة الموضع الأدنى للتشغيل أي عندما يتغير نصف قطر الدوران من </a:t>
                </a:r>
                <a:r>
                  <a:rPr lang="en-US" sz="2400" spc="-40" dirty="0">
                    <a:effectLst/>
                    <a:latin typeface="Cambria Math" panose="02040503050406030204" pitchFamily="18" charset="0"/>
                    <a:ea typeface="Cambria Math" panose="02040503050406030204" pitchFamily="18" charset="0"/>
                    <a:cs typeface="Sakkal Majalla" panose="02000000000000000000" pitchFamily="2" charset="-78"/>
                  </a:rPr>
                  <a:t>(r)</a:t>
                </a:r>
                <a:r>
                  <a:rPr lang="ar-EG" sz="2800" spc="-40" dirty="0">
                    <a:effectLst/>
                    <a:latin typeface="Cambria Math" panose="02040503050406030204" pitchFamily="18" charset="0"/>
                    <a:ea typeface="Cambria Math" panose="02040503050406030204" pitchFamily="18" charset="0"/>
                    <a:cs typeface="Sakkal Majalla" panose="02000000000000000000" pitchFamily="2" charset="-78"/>
                  </a:rPr>
                  <a:t> إلى </a:t>
                </a:r>
                <a:r>
                  <a:rPr lang="en-US" sz="2400" spc="-40" dirty="0">
                    <a:effectLst/>
                    <a:latin typeface="Cambria Math" panose="02040503050406030204" pitchFamily="18" charset="0"/>
                    <a:ea typeface="Cambria Math" panose="02040503050406030204" pitchFamily="18" charset="0"/>
                    <a:cs typeface="Sakkal Majalla" panose="02000000000000000000" pitchFamily="2" charset="-78"/>
                  </a:rPr>
                  <a:t>(r</a:t>
                </a:r>
                <a:r>
                  <a:rPr lang="en-US" sz="2400" spc="-40" baseline="-25000" dirty="0">
                    <a:effectLst/>
                    <a:latin typeface="Cambria Math" panose="02040503050406030204" pitchFamily="18" charset="0"/>
                    <a:ea typeface="Cambria Math" panose="02040503050406030204" pitchFamily="18" charset="0"/>
                    <a:cs typeface="Sakkal Majalla" panose="02000000000000000000" pitchFamily="2" charset="-78"/>
                  </a:rPr>
                  <a:t>1</a:t>
                </a:r>
                <a:r>
                  <a:rPr lang="en-US" sz="2400" spc="-40" dirty="0">
                    <a:effectLst/>
                    <a:latin typeface="Cambria Math" panose="02040503050406030204" pitchFamily="18" charset="0"/>
                    <a:ea typeface="Cambria Math" panose="02040503050406030204" pitchFamily="18" charset="0"/>
                    <a:cs typeface="Sakkal Majalla" panose="02000000000000000000" pitchFamily="2" charset="-78"/>
                  </a:rPr>
                  <a:t>)</a:t>
                </a:r>
                <a:r>
                  <a:rPr lang="en-US" sz="2800" spc="-40" dirty="0">
                    <a:effectLst/>
                    <a:latin typeface="Cambria Math" panose="02040503050406030204" pitchFamily="18" charset="0"/>
                    <a:ea typeface="Cambria Math" panose="02040503050406030204" pitchFamily="18" charset="0"/>
                    <a:cs typeface="Sakkal Majalla" panose="02000000000000000000" pitchFamily="2" charset="-78"/>
                  </a:rPr>
                  <a:t> </a:t>
                </a:r>
                <a:r>
                  <a:rPr lang="ar-EG" sz="2800" spc="-40" dirty="0" smtClean="0">
                    <a:effectLst/>
                    <a:latin typeface="Cambria Math" panose="02040503050406030204" pitchFamily="18" charset="0"/>
                    <a:ea typeface="Cambria Math" panose="02040503050406030204" pitchFamily="18" charset="0"/>
                    <a:cs typeface="Sakkal Majalla" panose="02000000000000000000" pitchFamily="2" charset="-78"/>
                  </a:rPr>
                  <a:t> وعنده </a:t>
                </a:r>
                <a:r>
                  <a:rPr lang="ar-EG" sz="2800" spc="-40" dirty="0">
                    <a:effectLst/>
                    <a:latin typeface="Cambria Math" panose="02040503050406030204" pitchFamily="18" charset="0"/>
                    <a:ea typeface="Cambria Math" panose="02040503050406030204" pitchFamily="18" charset="0"/>
                    <a:cs typeface="Sakkal Majalla" panose="02000000000000000000" pitchFamily="2" charset="-78"/>
                  </a:rPr>
                  <a:t>يكون الضغط للياي او مايطلق عليه إرتفاع الرافعة </a:t>
                </a:r>
                <a:r>
                  <a:rPr lang="en-US" sz="2400" spc="-40" dirty="0">
                    <a:effectLst/>
                    <a:latin typeface="Cambria Math" panose="02040503050406030204" pitchFamily="18" charset="0"/>
                    <a:ea typeface="Cambria Math" panose="02040503050406030204" pitchFamily="18" charset="0"/>
                    <a:cs typeface="Sakkal Majalla" panose="02000000000000000000" pitchFamily="2" charset="-78"/>
                  </a:rPr>
                  <a:t>(h</a:t>
                </a:r>
                <a:r>
                  <a:rPr lang="en-US" sz="2400" spc="-40" baseline="-25000" dirty="0">
                    <a:effectLst/>
                    <a:latin typeface="Cambria Math" panose="02040503050406030204" pitchFamily="18" charset="0"/>
                    <a:ea typeface="Cambria Math" panose="02040503050406030204" pitchFamily="18" charset="0"/>
                    <a:cs typeface="Sakkal Majalla" panose="02000000000000000000" pitchFamily="2" charset="-78"/>
                  </a:rPr>
                  <a:t>1</a:t>
                </a:r>
                <a:r>
                  <a:rPr lang="en-US" sz="2400" spc="-40" dirty="0">
                    <a:effectLst/>
                    <a:latin typeface="Cambria Math" panose="02040503050406030204" pitchFamily="18" charset="0"/>
                    <a:ea typeface="Cambria Math" panose="02040503050406030204" pitchFamily="18" charset="0"/>
                    <a:cs typeface="Sakkal Majalla" panose="02000000000000000000" pitchFamily="2" charset="-78"/>
                  </a:rPr>
                  <a:t>)</a:t>
                </a:r>
                <a:r>
                  <a:rPr lang="ar-EG" sz="2800" spc="-40" dirty="0">
                    <a:effectLst/>
                    <a:latin typeface="Cambria Math" panose="02040503050406030204" pitchFamily="18" charset="0"/>
                    <a:ea typeface="Cambria Math" panose="02040503050406030204" pitchFamily="18" charset="0"/>
                    <a:cs typeface="Sakkal Majalla" panose="02000000000000000000" pitchFamily="2" charset="-78"/>
                  </a:rPr>
                  <a:t> يحسب كما يلي::</a:t>
                </a:r>
                <a:endParaRPr lang="en-US" sz="2800" dirty="0">
                  <a:effectLst/>
                  <a:latin typeface="Cambria Math" panose="02040503050406030204" pitchFamily="18" charset="0"/>
                  <a:ea typeface="Cambria Math" panose="02040503050406030204" pitchFamily="18" charset="0"/>
                  <a:cs typeface="Sakkal Majalla" panose="02000000000000000000" pitchFamily="2" charset="-78"/>
                </a:endParaRPr>
              </a:p>
              <a:p>
                <a:pPr algn="just">
                  <a:lnSpc>
                    <a:spcPct val="115000"/>
                  </a:lnSpc>
                  <a:tabLst>
                    <a:tab pos="-635" algn="l"/>
                  </a:tabLst>
                </a:pPr>
                <a14:m>
                  <m:oMathPara xmlns:m="http://schemas.openxmlformats.org/officeDocument/2006/math">
                    <m:oMathParaPr>
                      <m:jc m:val="centerGroup"/>
                    </m:oMathParaPr>
                    <m:oMath xmlns:m="http://schemas.openxmlformats.org/officeDocument/2006/math">
                      <m:f>
                        <m:fPr>
                          <m:ctrlPr>
                            <a:rPr lang="en-US" sz="2800" i="1" spc="-30">
                              <a:effectLst/>
                              <a:latin typeface="Cambria Math"/>
                              <a:ea typeface="Times New Roman"/>
                              <a:cs typeface="Sakkal Majalla"/>
                            </a:rPr>
                          </m:ctrlPr>
                        </m:fPr>
                        <m:num>
                          <m:sSub>
                            <m:sSubPr>
                              <m:ctrlPr>
                                <a:rPr lang="en-US" sz="2800" i="1" spc="-30">
                                  <a:effectLst/>
                                  <a:latin typeface="Cambria Math"/>
                                  <a:ea typeface="Times New Roman"/>
                                  <a:cs typeface="Sakkal Majalla"/>
                                </a:rPr>
                              </m:ctrlPr>
                            </m:sSubPr>
                            <m:e>
                              <m:r>
                                <a:rPr lang="en-US" sz="2800" i="1" spc="-30">
                                  <a:effectLst/>
                                  <a:latin typeface="Cambria Math"/>
                                  <a:ea typeface="Times New Roman"/>
                                  <a:cs typeface="Sakkal Majalla"/>
                                </a:rPr>
                                <m:t>h</m:t>
                              </m:r>
                            </m:e>
                            <m:sub>
                              <m:r>
                                <a:rPr lang="en-US" sz="2800" i="1" spc="-30">
                                  <a:effectLst/>
                                  <a:latin typeface="Cambria Math"/>
                                  <a:ea typeface="Times New Roman"/>
                                  <a:cs typeface="Sakkal Majalla"/>
                                </a:rPr>
                                <m:t>1</m:t>
                              </m:r>
                            </m:sub>
                          </m:sSub>
                        </m:num>
                        <m:den>
                          <m:r>
                            <a:rPr lang="en-US" sz="2800" i="1" spc="-30">
                              <a:effectLst/>
                              <a:latin typeface="Cambria Math"/>
                              <a:ea typeface="Times New Roman"/>
                              <a:cs typeface="Sakkal Majalla"/>
                            </a:rPr>
                            <m:t>𝑦</m:t>
                          </m:r>
                        </m:den>
                      </m:f>
                      <m:r>
                        <a:rPr lang="en-US" sz="2800" i="1" spc="-30">
                          <a:effectLst/>
                          <a:latin typeface="Cambria Math"/>
                          <a:ea typeface="Times New Roman"/>
                          <a:cs typeface="Sakkal Majalla"/>
                        </a:rPr>
                        <m:t>=</m:t>
                      </m:r>
                      <m:f>
                        <m:fPr>
                          <m:ctrlPr>
                            <a:rPr lang="en-US" sz="2800" i="1" spc="-30">
                              <a:effectLst/>
                              <a:latin typeface="Cambria Math"/>
                              <a:ea typeface="Times New Roman"/>
                              <a:cs typeface="Sakkal Majalla"/>
                            </a:rPr>
                          </m:ctrlPr>
                        </m:fPr>
                        <m:num>
                          <m:sSub>
                            <m:sSubPr>
                              <m:ctrlPr>
                                <a:rPr lang="en-US" sz="2800" i="1" spc="-30">
                                  <a:effectLst/>
                                  <a:latin typeface="Cambria Math"/>
                                  <a:ea typeface="Times New Roman"/>
                                  <a:cs typeface="Sakkal Majalla"/>
                                </a:rPr>
                              </m:ctrlPr>
                            </m:sSubPr>
                            <m:e>
                              <m:r>
                                <a:rPr lang="en-US" sz="2800" i="1" spc="-30">
                                  <a:effectLst/>
                                  <a:latin typeface="Cambria Math"/>
                                  <a:ea typeface="Times New Roman"/>
                                  <a:cs typeface="Sakkal Majalla"/>
                                </a:rPr>
                                <m:t>𝑎</m:t>
                              </m:r>
                            </m:e>
                            <m:sub>
                              <m:r>
                                <a:rPr lang="en-US" sz="2800" i="1" spc="-30">
                                  <a:effectLst/>
                                  <a:latin typeface="Cambria Math"/>
                                  <a:ea typeface="Times New Roman"/>
                                  <a:cs typeface="Sakkal Majalla"/>
                                </a:rPr>
                                <m:t>1</m:t>
                              </m:r>
                            </m:sub>
                          </m:sSub>
                        </m:num>
                        <m:den>
                          <m:r>
                            <a:rPr lang="en-US" sz="2800" i="1" spc="-30">
                              <a:effectLst/>
                              <a:latin typeface="Cambria Math"/>
                              <a:ea typeface="Times New Roman"/>
                              <a:cs typeface="Sakkal Majalla"/>
                            </a:rPr>
                            <m:t>𝑥</m:t>
                          </m:r>
                        </m:den>
                      </m:f>
                      <m:r>
                        <a:rPr lang="en-US" sz="2800" i="1" spc="-30">
                          <a:effectLst/>
                          <a:latin typeface="Cambria Math"/>
                          <a:ea typeface="Times New Roman"/>
                          <a:cs typeface="Sakkal Majalla"/>
                        </a:rPr>
                        <m:t>=</m:t>
                      </m:r>
                      <m:f>
                        <m:fPr>
                          <m:ctrlPr>
                            <a:rPr lang="en-US" sz="2800" i="1" spc="-30">
                              <a:effectLst/>
                              <a:latin typeface="Cambria Math"/>
                              <a:ea typeface="Times New Roman"/>
                              <a:cs typeface="Sakkal Majalla"/>
                            </a:rPr>
                          </m:ctrlPr>
                        </m:fPr>
                        <m:num>
                          <m:r>
                            <a:rPr lang="en-US" sz="2800" i="1" spc="-30">
                              <a:effectLst/>
                              <a:latin typeface="Cambria Math"/>
                              <a:ea typeface="Times New Roman"/>
                              <a:cs typeface="Sakkal Majalla"/>
                            </a:rPr>
                            <m:t>𝑟</m:t>
                          </m:r>
                          <m:r>
                            <a:rPr lang="en-US" sz="2800" i="1" spc="-30">
                              <a:effectLst/>
                              <a:latin typeface="Cambria Math"/>
                              <a:ea typeface="Times New Roman"/>
                              <a:cs typeface="Sakkal Majalla"/>
                            </a:rPr>
                            <m:t>−</m:t>
                          </m:r>
                          <m:sSub>
                            <m:sSubPr>
                              <m:ctrlPr>
                                <a:rPr lang="en-US" sz="2800" i="1" spc="-30">
                                  <a:effectLst/>
                                  <a:latin typeface="Cambria Math"/>
                                  <a:ea typeface="Times New Roman"/>
                                  <a:cs typeface="Sakkal Majalla"/>
                                </a:rPr>
                              </m:ctrlPr>
                            </m:sSubPr>
                            <m:e>
                              <m:r>
                                <a:rPr lang="en-US" sz="2800" i="1" spc="-30">
                                  <a:effectLst/>
                                  <a:latin typeface="Cambria Math"/>
                                  <a:ea typeface="Times New Roman"/>
                                  <a:cs typeface="Sakkal Majalla"/>
                                </a:rPr>
                                <m:t>𝑟</m:t>
                              </m:r>
                            </m:e>
                            <m:sub>
                              <m:r>
                                <a:rPr lang="en-US" sz="2800" i="1" spc="-30">
                                  <a:effectLst/>
                                  <a:latin typeface="Cambria Math"/>
                                  <a:ea typeface="Times New Roman"/>
                                  <a:cs typeface="Sakkal Majalla"/>
                                </a:rPr>
                                <m:t>1</m:t>
                              </m:r>
                            </m:sub>
                          </m:sSub>
                        </m:num>
                        <m:den>
                          <m:r>
                            <a:rPr lang="en-US" sz="2800" i="1" spc="-30">
                              <a:effectLst/>
                              <a:latin typeface="Cambria Math"/>
                              <a:ea typeface="Times New Roman"/>
                              <a:cs typeface="Sakkal Majalla"/>
                            </a:rPr>
                            <m:t>𝑥</m:t>
                          </m:r>
                        </m:den>
                      </m:f>
                      <m:r>
                        <a:rPr lang="en-US" sz="2800" i="1" spc="-30">
                          <a:effectLst/>
                          <a:latin typeface="Cambria Math"/>
                          <a:ea typeface="Times New Roman"/>
                          <a:cs typeface="Sakkal Majalla"/>
                        </a:rPr>
                        <m:t>  …   (</m:t>
                      </m:r>
                      <m:r>
                        <a:rPr lang="en-US" sz="2800" i="1" spc="-30">
                          <a:effectLst/>
                          <a:latin typeface="Cambria Math"/>
                          <a:ea typeface="Times New Roman"/>
                          <a:cs typeface="Sakkal Majalla"/>
                        </a:rPr>
                        <m:t>𝑖</m:t>
                      </m:r>
                      <m:r>
                        <a:rPr lang="en-US" sz="2800" i="1" spc="-30">
                          <a:effectLst/>
                          <a:latin typeface="Cambria Math"/>
                          <a:ea typeface="Times New Roman"/>
                          <a:cs typeface="Sakkal Majalla"/>
                        </a:rPr>
                        <m:t>)</m:t>
                      </m:r>
                    </m:oMath>
                  </m:oMathPara>
                </a14:m>
                <a:endParaRPr lang="en-US" sz="2800" dirty="0">
                  <a:effectLst/>
                  <a:latin typeface="Calibri"/>
                  <a:ea typeface="Calibri"/>
                  <a:cs typeface="Arial"/>
                </a:endParaRPr>
              </a:p>
              <a:p>
                <a:pPr marL="457200" indent="-457200" algn="just">
                  <a:lnSpc>
                    <a:spcPct val="130000"/>
                  </a:lnSpc>
                  <a:buFont typeface="Wingdings" panose="05000000000000000000" pitchFamily="2" charset="2"/>
                  <a:buChar char="§"/>
                  <a:tabLst>
                    <a:tab pos="-635" algn="l"/>
                  </a:tabLst>
                </a:pPr>
                <a:r>
                  <a:rPr lang="ar-EG" sz="2800" dirty="0">
                    <a:effectLst/>
                    <a:latin typeface="Cambria Math" panose="02040503050406030204" pitchFamily="18" charset="0"/>
                    <a:ea typeface="Cambria Math" panose="02040503050406030204" pitchFamily="18" charset="0"/>
                    <a:cs typeface="Sakkal Majalla" panose="02000000000000000000" pitchFamily="2" charset="-78"/>
                  </a:rPr>
                  <a:t>أما الجزء </a:t>
                </a:r>
                <a:r>
                  <a:rPr lang="en-US" sz="2400" dirty="0">
                    <a:effectLst/>
                    <a:latin typeface="Cambria Math" panose="02040503050406030204" pitchFamily="18" charset="0"/>
                    <a:ea typeface="Cambria Math" panose="02040503050406030204" pitchFamily="18" charset="0"/>
                    <a:cs typeface="Sakkal Majalla" panose="02000000000000000000" pitchFamily="2" charset="-78"/>
                  </a:rPr>
                  <a:t>(b)</a:t>
                </a:r>
                <a:r>
                  <a:rPr lang="ar-EG" sz="2800" dirty="0">
                    <a:effectLst/>
                    <a:latin typeface="Cambria Math" panose="02040503050406030204" pitchFamily="18" charset="0"/>
                    <a:ea typeface="Cambria Math" panose="02040503050406030204" pitchFamily="18" charset="0"/>
                    <a:cs typeface="Sakkal Majalla" panose="02000000000000000000" pitchFamily="2" charset="-78"/>
                  </a:rPr>
                  <a:t> من الشكل الذي يبين حالة الموضع الأقصى للتشغيل أي عندما يتغير نصف قطر الدوران من </a:t>
                </a:r>
                <a:r>
                  <a:rPr lang="en-US" sz="2400" dirty="0">
                    <a:effectLst/>
                    <a:latin typeface="Cambria Math" panose="02040503050406030204" pitchFamily="18" charset="0"/>
                    <a:ea typeface="Cambria Math" panose="02040503050406030204" pitchFamily="18" charset="0"/>
                    <a:cs typeface="Sakkal Majalla" panose="02000000000000000000" pitchFamily="2" charset="-78"/>
                  </a:rPr>
                  <a:t>(r)</a:t>
                </a:r>
                <a:r>
                  <a:rPr lang="ar-EG" sz="2800" dirty="0">
                    <a:effectLst/>
                    <a:latin typeface="Cambria Math" panose="02040503050406030204" pitchFamily="18" charset="0"/>
                    <a:ea typeface="Cambria Math" panose="02040503050406030204" pitchFamily="18" charset="0"/>
                    <a:cs typeface="Sakkal Majalla" panose="02000000000000000000" pitchFamily="2" charset="-78"/>
                  </a:rPr>
                  <a:t> إلى </a:t>
                </a:r>
                <a:r>
                  <a:rPr lang="en-US" sz="2400" dirty="0">
                    <a:effectLst/>
                    <a:latin typeface="Cambria Math" panose="02040503050406030204" pitchFamily="18" charset="0"/>
                    <a:ea typeface="Cambria Math" panose="02040503050406030204" pitchFamily="18" charset="0"/>
                    <a:cs typeface="Sakkal Majalla" panose="02000000000000000000" pitchFamily="2" charset="-78"/>
                  </a:rPr>
                  <a:t>(r</a:t>
                </a:r>
                <a:r>
                  <a:rPr lang="en-US" sz="2400" baseline="-25000" dirty="0">
                    <a:effectLst/>
                    <a:latin typeface="Cambria Math" panose="02040503050406030204" pitchFamily="18" charset="0"/>
                    <a:ea typeface="Cambria Math" panose="02040503050406030204" pitchFamily="18" charset="0"/>
                    <a:cs typeface="Sakkal Majalla" panose="02000000000000000000" pitchFamily="2" charset="-78"/>
                  </a:rPr>
                  <a:t>2</a:t>
                </a:r>
                <a:r>
                  <a:rPr lang="en-US" sz="2400" dirty="0">
                    <a:effectLst/>
                    <a:latin typeface="Cambria Math" panose="02040503050406030204" pitchFamily="18" charset="0"/>
                    <a:ea typeface="Cambria Math" panose="02040503050406030204" pitchFamily="18" charset="0"/>
                    <a:cs typeface="Sakkal Majalla" panose="02000000000000000000" pitchFamily="2" charset="-78"/>
                  </a:rPr>
                  <a:t>)</a:t>
                </a:r>
                <a:r>
                  <a:rPr lang="en-US" sz="2800" dirty="0">
                    <a:effectLst/>
                    <a:latin typeface="Cambria Math" panose="02040503050406030204" pitchFamily="18" charset="0"/>
                    <a:ea typeface="Cambria Math" panose="02040503050406030204" pitchFamily="18" charset="0"/>
                    <a:cs typeface="Sakkal Majalla" panose="02000000000000000000" pitchFamily="2" charset="-78"/>
                  </a:rPr>
                  <a:t> </a:t>
                </a:r>
                <a:r>
                  <a:rPr lang="ar-EG" sz="2800" dirty="0" smtClean="0">
                    <a:effectLst/>
                    <a:latin typeface="Cambria Math" panose="02040503050406030204" pitchFamily="18" charset="0"/>
                    <a:ea typeface="Cambria Math" panose="02040503050406030204" pitchFamily="18" charset="0"/>
                    <a:cs typeface="Sakkal Majalla" panose="02000000000000000000" pitchFamily="2" charset="-78"/>
                  </a:rPr>
                  <a:t> والذي </a:t>
                </a:r>
                <a:r>
                  <a:rPr lang="ar-EG" sz="2800" dirty="0">
                    <a:effectLst/>
                    <a:latin typeface="Cambria Math" panose="02040503050406030204" pitchFamily="18" charset="0"/>
                    <a:ea typeface="Cambria Math" panose="02040503050406030204" pitchFamily="18" charset="0"/>
                    <a:cs typeface="Sakkal Majalla" panose="02000000000000000000" pitchFamily="2" charset="-78"/>
                  </a:rPr>
                  <a:t>عنده يكون الضغط للياي او مايطلق عليه إرتفاع الرافعة </a:t>
                </a:r>
                <a:r>
                  <a:rPr lang="en-US" sz="2400" dirty="0">
                    <a:effectLst/>
                    <a:latin typeface="Cambria Math" panose="02040503050406030204" pitchFamily="18" charset="0"/>
                    <a:ea typeface="Cambria Math" panose="02040503050406030204" pitchFamily="18" charset="0"/>
                    <a:cs typeface="Sakkal Majalla" panose="02000000000000000000" pitchFamily="2" charset="-78"/>
                  </a:rPr>
                  <a:t>(h</a:t>
                </a:r>
                <a:r>
                  <a:rPr lang="en-US" sz="2400" baseline="-25000" dirty="0">
                    <a:effectLst/>
                    <a:latin typeface="Cambria Math" panose="02040503050406030204" pitchFamily="18" charset="0"/>
                    <a:ea typeface="Cambria Math" panose="02040503050406030204" pitchFamily="18" charset="0"/>
                    <a:cs typeface="Sakkal Majalla" panose="02000000000000000000" pitchFamily="2" charset="-78"/>
                  </a:rPr>
                  <a:t>2</a:t>
                </a:r>
                <a:r>
                  <a:rPr lang="en-US" sz="2400" dirty="0">
                    <a:effectLst/>
                    <a:latin typeface="Cambria Math" panose="02040503050406030204" pitchFamily="18" charset="0"/>
                    <a:ea typeface="Cambria Math" panose="02040503050406030204" pitchFamily="18" charset="0"/>
                    <a:cs typeface="Sakkal Majalla" panose="02000000000000000000" pitchFamily="2" charset="-78"/>
                  </a:rPr>
                  <a:t>)</a:t>
                </a:r>
                <a:r>
                  <a:rPr lang="ar-EG" sz="2800" dirty="0">
                    <a:effectLst/>
                    <a:latin typeface="Cambria Math" panose="02040503050406030204" pitchFamily="18" charset="0"/>
                    <a:ea typeface="Cambria Math" panose="02040503050406030204" pitchFamily="18" charset="0"/>
                    <a:cs typeface="Sakkal Majalla" panose="02000000000000000000" pitchFamily="2" charset="-78"/>
                  </a:rPr>
                  <a:t> يحسب أيضا كما يلي: </a:t>
                </a:r>
                <a:endParaRPr lang="ar-EG" sz="2800" dirty="0" smtClean="0">
                  <a:effectLst/>
                  <a:latin typeface="Cambria Math" panose="02040503050406030204" pitchFamily="18" charset="0"/>
                  <a:ea typeface="Cambria Math" panose="02040503050406030204" pitchFamily="18" charset="0"/>
                  <a:cs typeface="Sakkal Majalla" panose="02000000000000000000" pitchFamily="2" charset="-78"/>
                </a:endParaRPr>
              </a:p>
              <a:p>
                <a:pPr marL="431800" lvl="0" algn="ctr">
                  <a:tabLst>
                    <a:tab pos="-635" algn="l"/>
                  </a:tabLst>
                </a:pPr>
                <a14:m>
                  <m:oMathPara xmlns:m="http://schemas.openxmlformats.org/officeDocument/2006/math">
                    <m:oMathParaPr>
                      <m:jc m:val="centerGroup"/>
                    </m:oMathParaPr>
                    <m:oMath xmlns:m="http://schemas.openxmlformats.org/officeDocument/2006/math">
                      <m:f>
                        <m:fPr>
                          <m:ctrlPr>
                            <a:rPr lang="en-US" sz="2800" i="1">
                              <a:solidFill>
                                <a:prstClr val="black"/>
                              </a:solidFill>
                              <a:latin typeface="Cambria Math"/>
                              <a:ea typeface="Calibri"/>
                              <a:cs typeface="Sakkal Majalla"/>
                            </a:rPr>
                          </m:ctrlPr>
                        </m:fPr>
                        <m:num>
                          <m:sSub>
                            <m:sSubPr>
                              <m:ctrlPr>
                                <a:rPr lang="en-US" sz="2800" i="1">
                                  <a:solidFill>
                                    <a:prstClr val="black"/>
                                  </a:solidFill>
                                  <a:latin typeface="Cambria Math"/>
                                  <a:ea typeface="Calibri"/>
                                  <a:cs typeface="Sakkal Majalla"/>
                                </a:rPr>
                              </m:ctrlPr>
                            </m:sSubPr>
                            <m:e>
                              <m:r>
                                <a:rPr lang="en-US" sz="2800" i="1">
                                  <a:solidFill>
                                    <a:prstClr val="black"/>
                                  </a:solidFill>
                                  <a:latin typeface="Cambria Math"/>
                                  <a:ea typeface="Calibri"/>
                                  <a:cs typeface="Sakkal Majalla"/>
                                </a:rPr>
                                <m:t>h</m:t>
                              </m:r>
                            </m:e>
                            <m:sub>
                              <m:r>
                                <a:rPr lang="en-US" sz="2800" i="1">
                                  <a:solidFill>
                                    <a:prstClr val="black"/>
                                  </a:solidFill>
                                  <a:latin typeface="Cambria Math"/>
                                  <a:ea typeface="Calibri"/>
                                  <a:cs typeface="Sakkal Majalla"/>
                                </a:rPr>
                                <m:t>2</m:t>
                              </m:r>
                            </m:sub>
                          </m:sSub>
                        </m:num>
                        <m:den>
                          <m:r>
                            <a:rPr lang="en-US" sz="2800" i="1">
                              <a:solidFill>
                                <a:prstClr val="black"/>
                              </a:solidFill>
                              <a:latin typeface="Cambria Math"/>
                              <a:ea typeface="Calibri"/>
                              <a:cs typeface="Sakkal Majalla"/>
                            </a:rPr>
                            <m:t>𝑦</m:t>
                          </m:r>
                        </m:den>
                      </m:f>
                      <m:r>
                        <a:rPr lang="en-US" sz="2800" i="1">
                          <a:solidFill>
                            <a:prstClr val="black"/>
                          </a:solidFill>
                          <a:latin typeface="Cambria Math"/>
                          <a:ea typeface="Calibri"/>
                          <a:cs typeface="Sakkal Majalla"/>
                        </a:rPr>
                        <m:t>=</m:t>
                      </m:r>
                      <m:f>
                        <m:fPr>
                          <m:ctrlPr>
                            <a:rPr lang="en-US" sz="2800" i="1">
                              <a:solidFill>
                                <a:prstClr val="black"/>
                              </a:solidFill>
                              <a:latin typeface="Cambria Math"/>
                              <a:ea typeface="Calibri"/>
                              <a:cs typeface="Sakkal Majalla"/>
                            </a:rPr>
                          </m:ctrlPr>
                        </m:fPr>
                        <m:num>
                          <m:sSub>
                            <m:sSubPr>
                              <m:ctrlPr>
                                <a:rPr lang="en-US" sz="2800" i="1">
                                  <a:solidFill>
                                    <a:prstClr val="black"/>
                                  </a:solidFill>
                                  <a:latin typeface="Cambria Math"/>
                                  <a:ea typeface="Calibri"/>
                                  <a:cs typeface="Sakkal Majalla"/>
                                </a:rPr>
                              </m:ctrlPr>
                            </m:sSubPr>
                            <m:e>
                              <m:r>
                                <a:rPr lang="en-US" sz="2800" i="1">
                                  <a:solidFill>
                                    <a:prstClr val="black"/>
                                  </a:solidFill>
                                  <a:latin typeface="Cambria Math"/>
                                  <a:ea typeface="Calibri"/>
                                  <a:cs typeface="Sakkal Majalla"/>
                                </a:rPr>
                                <m:t>𝑎</m:t>
                              </m:r>
                            </m:e>
                            <m:sub>
                              <m:r>
                                <a:rPr lang="en-US" sz="2800" i="1">
                                  <a:solidFill>
                                    <a:prstClr val="black"/>
                                  </a:solidFill>
                                  <a:latin typeface="Cambria Math"/>
                                  <a:ea typeface="Calibri"/>
                                  <a:cs typeface="Sakkal Majalla"/>
                                </a:rPr>
                                <m:t>2</m:t>
                              </m:r>
                            </m:sub>
                          </m:sSub>
                        </m:num>
                        <m:den>
                          <m:r>
                            <a:rPr lang="en-US" sz="2800" i="1">
                              <a:solidFill>
                                <a:prstClr val="black"/>
                              </a:solidFill>
                              <a:latin typeface="Cambria Math"/>
                              <a:ea typeface="Calibri"/>
                              <a:cs typeface="Sakkal Majalla"/>
                            </a:rPr>
                            <m:t>𝑥</m:t>
                          </m:r>
                        </m:den>
                      </m:f>
                      <m:r>
                        <a:rPr lang="en-US" sz="2800" i="1">
                          <a:solidFill>
                            <a:prstClr val="black"/>
                          </a:solidFill>
                          <a:latin typeface="Cambria Math"/>
                          <a:ea typeface="Calibri"/>
                          <a:cs typeface="Sakkal Majalla"/>
                        </a:rPr>
                        <m:t>=</m:t>
                      </m:r>
                      <m:f>
                        <m:fPr>
                          <m:ctrlPr>
                            <a:rPr lang="en-US" sz="2800" i="1">
                              <a:solidFill>
                                <a:prstClr val="black"/>
                              </a:solidFill>
                              <a:latin typeface="Cambria Math"/>
                              <a:ea typeface="Calibri"/>
                              <a:cs typeface="Sakkal Majalla"/>
                            </a:rPr>
                          </m:ctrlPr>
                        </m:fPr>
                        <m:num>
                          <m:r>
                            <a:rPr lang="en-US" sz="2800" i="1">
                              <a:solidFill>
                                <a:prstClr val="black"/>
                              </a:solidFill>
                              <a:latin typeface="Cambria Math"/>
                              <a:ea typeface="Calibri"/>
                              <a:cs typeface="Sakkal Majalla"/>
                            </a:rPr>
                            <m:t>𝑟</m:t>
                          </m:r>
                          <m:r>
                            <a:rPr lang="en-US" sz="2800" i="1">
                              <a:solidFill>
                                <a:prstClr val="black"/>
                              </a:solidFill>
                              <a:latin typeface="Cambria Math"/>
                              <a:ea typeface="Calibri"/>
                              <a:cs typeface="Sakkal Majalla"/>
                            </a:rPr>
                            <m:t>−</m:t>
                          </m:r>
                          <m:sSub>
                            <m:sSubPr>
                              <m:ctrlPr>
                                <a:rPr lang="en-US" sz="2800" i="1">
                                  <a:solidFill>
                                    <a:prstClr val="black"/>
                                  </a:solidFill>
                                  <a:latin typeface="Cambria Math"/>
                                  <a:ea typeface="Calibri"/>
                                  <a:cs typeface="Sakkal Majalla"/>
                                </a:rPr>
                              </m:ctrlPr>
                            </m:sSubPr>
                            <m:e>
                              <m:r>
                                <a:rPr lang="en-US" sz="2800" i="1">
                                  <a:solidFill>
                                    <a:prstClr val="black"/>
                                  </a:solidFill>
                                  <a:latin typeface="Cambria Math"/>
                                  <a:ea typeface="Calibri"/>
                                  <a:cs typeface="Sakkal Majalla"/>
                                </a:rPr>
                                <m:t>𝑟</m:t>
                              </m:r>
                            </m:e>
                            <m:sub>
                              <m:r>
                                <a:rPr lang="en-US" sz="2800" i="1">
                                  <a:solidFill>
                                    <a:prstClr val="black"/>
                                  </a:solidFill>
                                  <a:latin typeface="Cambria Math"/>
                                  <a:ea typeface="Calibri"/>
                                  <a:cs typeface="Sakkal Majalla"/>
                                </a:rPr>
                                <m:t>2</m:t>
                              </m:r>
                            </m:sub>
                          </m:sSub>
                        </m:num>
                        <m:den>
                          <m:r>
                            <a:rPr lang="en-US" sz="2800" i="1">
                              <a:solidFill>
                                <a:prstClr val="black"/>
                              </a:solidFill>
                              <a:latin typeface="Cambria Math"/>
                              <a:ea typeface="Calibri"/>
                              <a:cs typeface="Sakkal Majalla"/>
                            </a:rPr>
                            <m:t>𝑥</m:t>
                          </m:r>
                        </m:den>
                      </m:f>
                      <m:r>
                        <a:rPr lang="en-US" sz="2800" i="1">
                          <a:solidFill>
                            <a:prstClr val="black"/>
                          </a:solidFill>
                          <a:latin typeface="Cambria Math"/>
                          <a:ea typeface="Calibri"/>
                          <a:cs typeface="Sakkal Majalla"/>
                        </a:rPr>
                        <m:t>  …   (</m:t>
                      </m:r>
                      <m:r>
                        <a:rPr lang="en-US" sz="2800" i="1">
                          <a:solidFill>
                            <a:prstClr val="black"/>
                          </a:solidFill>
                          <a:latin typeface="Cambria Math"/>
                          <a:ea typeface="Calibri"/>
                          <a:cs typeface="Sakkal Majalla"/>
                        </a:rPr>
                        <m:t>𝑖𝑖</m:t>
                      </m:r>
                      <m:r>
                        <a:rPr lang="en-US" sz="2800" i="1">
                          <a:solidFill>
                            <a:prstClr val="black"/>
                          </a:solidFill>
                          <a:latin typeface="Cambria Math"/>
                          <a:ea typeface="Calibri"/>
                          <a:cs typeface="Sakkal Majalla"/>
                        </a:rPr>
                        <m:t>)</m:t>
                      </m:r>
                    </m:oMath>
                  </m:oMathPara>
                </a14:m>
                <a:endParaRPr lang="en-US" sz="2800" dirty="0">
                  <a:effectLst/>
                  <a:latin typeface="Cambria Math" panose="02040503050406030204" pitchFamily="18" charset="0"/>
                  <a:ea typeface="Cambria Math" panose="02040503050406030204" pitchFamily="18" charset="0"/>
                  <a:cs typeface="Sakkal Majalla" panose="02000000000000000000" pitchFamily="2" charset="-78"/>
                </a:endParaRPr>
              </a:p>
            </p:txBody>
          </p:sp>
        </mc:Choice>
        <mc:Fallback>
          <p:sp>
            <p:nvSpPr>
              <p:cNvPr id="4" name="Rectangle 3"/>
              <p:cNvSpPr>
                <a:spLocks noRot="1" noChangeAspect="1" noMove="1" noResize="1" noEditPoints="1" noAdjustHandles="1" noChangeArrowheads="1" noChangeShapeType="1" noTextEdit="1"/>
              </p:cNvSpPr>
              <p:nvPr/>
            </p:nvSpPr>
            <p:spPr>
              <a:xfrm>
                <a:off x="1259632" y="836712"/>
                <a:ext cx="7632848" cy="5930470"/>
              </a:xfrm>
              <a:prstGeom prst="rect">
                <a:avLst/>
              </a:prstGeom>
              <a:blipFill rotWithShape="1">
                <a:blip r:embed="rId2"/>
                <a:stretch>
                  <a:fillRect l="-2716" r="-1438"/>
                </a:stretch>
              </a:blipFill>
            </p:spPr>
            <p:txBody>
              <a:bodyPr/>
              <a:lstStyle/>
              <a:p>
                <a:r>
                  <a:rPr lang="ar-EG">
                    <a:noFill/>
                  </a:rPr>
                  <a:t> </a:t>
                </a:r>
              </a:p>
            </p:txBody>
          </p:sp>
        </mc:Fallback>
      </mc:AlternateContent>
    </p:spTree>
    <p:extLst>
      <p:ext uri="{BB962C8B-B14F-4D97-AF65-F5344CB8AC3E}">
        <p14:creationId xmlns:p14="http://schemas.microsoft.com/office/powerpoint/2010/main" val="40270909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648072"/>
          </a:xfrm>
        </p:spPr>
        <p:txBody>
          <a:bodyPr>
            <a:no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تقدير البراح لمنظم هارتنل</a:t>
            </a:r>
            <a:endPar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mc:AlternateContent xmlns:mc="http://schemas.openxmlformats.org/markup-compatibility/2006">
        <mc:Choice xmlns:a14="http://schemas.microsoft.com/office/drawing/2010/main" Requires="a14">
          <p:sp>
            <p:nvSpPr>
              <p:cNvPr id="4" name="Rectangle 3"/>
              <p:cNvSpPr/>
              <p:nvPr/>
            </p:nvSpPr>
            <p:spPr>
              <a:xfrm>
                <a:off x="1259632" y="982473"/>
                <a:ext cx="7632848" cy="5165132"/>
              </a:xfrm>
              <a:prstGeom prst="rect">
                <a:avLst/>
              </a:prstGeom>
            </p:spPr>
            <p:txBody>
              <a:bodyPr wrap="square">
                <a:spAutoFit/>
              </a:bodyPr>
              <a:lstStyle/>
              <a:p>
                <a:pPr marL="457200" indent="-457200" algn="just">
                  <a:lnSpc>
                    <a:spcPct val="120000"/>
                  </a:lnSpc>
                  <a:buFont typeface="Wingdings" panose="05000000000000000000" pitchFamily="2" charset="2"/>
                  <a:buChar char="§"/>
                  <a:tabLst>
                    <a:tab pos="-635" algn="l"/>
                  </a:tabLst>
                </a:pPr>
                <a:r>
                  <a:rPr lang="ar-EG" sz="2800" dirty="0" smtClean="0">
                    <a:effectLst/>
                    <a:latin typeface="Cambria Math"/>
                    <a:ea typeface="Calibri"/>
                    <a:cs typeface="Sakkal Majalla"/>
                  </a:rPr>
                  <a:t>بجمع </a:t>
                </a:r>
                <a:r>
                  <a:rPr lang="ar-EG" sz="2800" dirty="0">
                    <a:effectLst/>
                    <a:latin typeface="Cambria Math"/>
                    <a:ea typeface="Calibri"/>
                    <a:cs typeface="Sakkal Majalla"/>
                  </a:rPr>
                  <a:t>المعادلتين </a:t>
                </a:r>
                <a:r>
                  <a:rPr lang="en-US" sz="2400" dirty="0">
                    <a:effectLst/>
                    <a:latin typeface="Cambria Math"/>
                    <a:ea typeface="Calibri"/>
                    <a:cs typeface="Sakkal Majalla"/>
                  </a:rPr>
                  <a:t>(i) and (ii)</a:t>
                </a:r>
                <a:r>
                  <a:rPr lang="en-US" sz="2400" dirty="0">
                    <a:effectLst/>
                    <a:latin typeface="Sakkal Majalla"/>
                    <a:ea typeface="Calibri"/>
                    <a:cs typeface="Arial"/>
                  </a:rPr>
                  <a:t> </a:t>
                </a:r>
                <a:r>
                  <a:rPr lang="ar-EG" sz="2800" dirty="0">
                    <a:effectLst/>
                    <a:latin typeface="Cambria Math"/>
                    <a:ea typeface="Calibri"/>
                    <a:cs typeface="Sakkal Majalla"/>
                  </a:rPr>
                  <a:t>نحصل على:</a:t>
                </a:r>
                <a:endParaRPr lang="en-US" sz="2800" dirty="0">
                  <a:effectLst/>
                  <a:latin typeface="Calibri"/>
                  <a:ea typeface="Calibri"/>
                  <a:cs typeface="Arial"/>
                </a:endParaRPr>
              </a:p>
              <a:p>
                <a:pPr marL="431800" algn="just">
                  <a:lnSpc>
                    <a:spcPct val="120000"/>
                  </a:lnSpc>
                  <a:tabLst>
                    <a:tab pos="-635" algn="l"/>
                  </a:tabLst>
                </a:pPr>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Sakkal Majalla"/>
                        </a:rPr>
                        <m:t>∴</m:t>
                      </m:r>
                      <m:r>
                        <a:rPr lang="en-US" sz="2800" i="1">
                          <a:effectLst/>
                          <a:latin typeface="Cambria Math"/>
                          <a:ea typeface="Calibri"/>
                          <a:cs typeface="Sakkal Majalla"/>
                        </a:rPr>
                        <m:t>h</m:t>
                      </m:r>
                      <m:r>
                        <a:rPr lang="en-US" sz="2800" i="1">
                          <a:effectLst/>
                          <a:latin typeface="Cambria Math"/>
                          <a:ea typeface="Calibri"/>
                          <a:cs typeface="Sakkal Majalla"/>
                        </a:rPr>
                        <m:t>=</m:t>
                      </m:r>
                      <m:d>
                        <m:dPr>
                          <m:ctrlPr>
                            <a:rPr lang="en-US" sz="2800" i="1">
                              <a:effectLst/>
                              <a:latin typeface="Cambria Math"/>
                              <a:ea typeface="Calibri"/>
                              <a:cs typeface="Sakkal Majalla"/>
                            </a:rPr>
                          </m:ctrlPr>
                        </m:dPr>
                        <m:e>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𝑟</m:t>
                              </m:r>
                            </m:e>
                            <m:sub>
                              <m:r>
                                <a:rPr lang="en-US" sz="2800" i="1">
                                  <a:effectLst/>
                                  <a:latin typeface="Cambria Math"/>
                                  <a:ea typeface="Calibri"/>
                                  <a:cs typeface="Sakkal Majalla"/>
                                </a:rPr>
                                <m:t>2</m:t>
                              </m:r>
                            </m:sub>
                          </m:sSub>
                          <m:r>
                            <a:rPr lang="en-US" sz="2800" i="1">
                              <a:effectLst/>
                              <a:latin typeface="Cambria Math"/>
                              <a:ea typeface="Calibri"/>
                              <a:cs typeface="Sakkal Majalla"/>
                            </a:rPr>
                            <m:t>−</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𝑟</m:t>
                              </m:r>
                            </m:e>
                            <m:sub>
                              <m:r>
                                <a:rPr lang="en-US" sz="2800" i="1">
                                  <a:effectLst/>
                                  <a:latin typeface="Cambria Math"/>
                                  <a:ea typeface="Calibri"/>
                                  <a:cs typeface="Sakkal Majalla"/>
                                </a:rPr>
                                <m:t>1</m:t>
                              </m:r>
                            </m:sub>
                          </m:sSub>
                        </m:e>
                      </m:d>
                      <m:r>
                        <a:rPr lang="en-US" sz="2800" i="1">
                          <a:effectLst/>
                          <a:latin typeface="Cambria Math"/>
                          <a:ea typeface="Calibri"/>
                          <a:cs typeface="Sakkal Majalla"/>
                        </a:rPr>
                        <m:t>×</m:t>
                      </m:r>
                      <m:f>
                        <m:fPr>
                          <m:ctrlPr>
                            <a:rPr lang="en-US" sz="2800" i="1">
                              <a:effectLst/>
                              <a:latin typeface="Cambria Math"/>
                              <a:ea typeface="Calibri"/>
                              <a:cs typeface="Sakkal Majalla"/>
                            </a:rPr>
                          </m:ctrlPr>
                        </m:fPr>
                        <m:num>
                          <m:r>
                            <a:rPr lang="en-US" sz="2800" i="1">
                              <a:effectLst/>
                              <a:latin typeface="Cambria Math"/>
                              <a:ea typeface="Calibri"/>
                              <a:cs typeface="Sakkal Majalla"/>
                            </a:rPr>
                            <m:t>𝑦</m:t>
                          </m:r>
                        </m:num>
                        <m:den>
                          <m:r>
                            <a:rPr lang="en-US" sz="2800" i="1">
                              <a:effectLst/>
                              <a:latin typeface="Cambria Math"/>
                              <a:ea typeface="Calibri"/>
                              <a:cs typeface="Sakkal Majalla"/>
                            </a:rPr>
                            <m:t>𝑥</m:t>
                          </m:r>
                        </m:den>
                      </m:f>
                      <m:r>
                        <a:rPr lang="en-US" sz="2800" i="1">
                          <a:effectLst/>
                          <a:latin typeface="Cambria Math"/>
                          <a:ea typeface="Calibri"/>
                          <a:cs typeface="Sakkal Majalla"/>
                        </a:rPr>
                        <m:t>  …   (</m:t>
                      </m:r>
                      <m:r>
                        <a:rPr lang="en-US" sz="2800" i="1">
                          <a:effectLst/>
                          <a:latin typeface="Cambria Math"/>
                          <a:ea typeface="Calibri"/>
                          <a:cs typeface="Sakkal Majalla"/>
                        </a:rPr>
                        <m:t>𝑖𝑖𝑖</m:t>
                      </m:r>
                      <m:r>
                        <a:rPr lang="en-US" sz="2800" i="1">
                          <a:effectLst/>
                          <a:latin typeface="Cambria Math"/>
                          <a:ea typeface="Calibri"/>
                          <a:cs typeface="Sakkal Majalla"/>
                        </a:rPr>
                        <m:t>)</m:t>
                      </m:r>
                    </m:oMath>
                  </m:oMathPara>
                </a14:m>
                <a:endParaRPr lang="en-US" sz="2800" dirty="0">
                  <a:effectLst/>
                  <a:latin typeface="Calibri"/>
                  <a:ea typeface="Calibri"/>
                  <a:cs typeface="Arial"/>
                </a:endParaRPr>
              </a:p>
              <a:p>
                <a:pPr marL="457200" indent="-457200" algn="just">
                  <a:lnSpc>
                    <a:spcPct val="120000"/>
                  </a:lnSpc>
                  <a:buFont typeface="Wingdings" panose="05000000000000000000" pitchFamily="2" charset="2"/>
                  <a:buChar char="§"/>
                  <a:tabLst>
                    <a:tab pos="-635" algn="l"/>
                  </a:tabLst>
                </a:pPr>
                <a:r>
                  <a:rPr lang="ar-EG" sz="2800" dirty="0">
                    <a:latin typeface="Cambria Math"/>
                    <a:ea typeface="Calibri"/>
                    <a:cs typeface="Sakkal Majalla"/>
                  </a:rPr>
                  <a:t>بأخذ العزوم حول النقطة </a:t>
                </a:r>
                <a:r>
                  <a:rPr lang="en-US" sz="2800" dirty="0">
                    <a:latin typeface="Cambria Math"/>
                    <a:ea typeface="Calibri"/>
                    <a:cs typeface="Sakkal Majalla"/>
                  </a:rPr>
                  <a:t>(O)</a:t>
                </a:r>
                <a:r>
                  <a:rPr lang="ar-EG" sz="2800" dirty="0">
                    <a:latin typeface="Cambria Math"/>
                    <a:ea typeface="Calibri"/>
                    <a:cs typeface="Sakkal Majalla"/>
                  </a:rPr>
                  <a:t> في حالة الموضع الأدني نحصل على:</a:t>
                </a:r>
                <a:endParaRPr lang="en-US" sz="2800" dirty="0">
                  <a:latin typeface="Cambria Math"/>
                  <a:ea typeface="Calibri"/>
                  <a:cs typeface="Sakkal Majalla"/>
                </a:endParaRPr>
              </a:p>
              <a:p>
                <a:pPr marL="431800" algn="just">
                  <a:lnSpc>
                    <a:spcPct val="120000"/>
                  </a:lnSpc>
                  <a:tabLst>
                    <a:tab pos="-635" algn="l"/>
                  </a:tabLst>
                </a:pPr>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Sakkal Majalla"/>
                        </a:rPr>
                        <m:t>𝑀</m:t>
                      </m:r>
                      <m:r>
                        <a:rPr lang="en-US" sz="2800" i="1">
                          <a:effectLst/>
                          <a:latin typeface="Cambria Math"/>
                          <a:ea typeface="Calibri"/>
                          <a:cs typeface="Sakkal Majalla"/>
                        </a:rPr>
                        <m:t>.</m:t>
                      </m:r>
                      <m:r>
                        <a:rPr lang="en-US" sz="2800" i="1">
                          <a:effectLst/>
                          <a:latin typeface="Cambria Math"/>
                          <a:ea typeface="Calibri"/>
                          <a:cs typeface="Sakkal Majalla"/>
                        </a:rPr>
                        <m:t>𝑔</m:t>
                      </m:r>
                      <m:r>
                        <a:rPr lang="en-US" sz="2800" i="1">
                          <a:effectLst/>
                          <a:latin typeface="Cambria Math"/>
                          <a:ea typeface="Calibri"/>
                          <a:cs typeface="Sakkal Majalla"/>
                        </a:rPr>
                        <m:t>+</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𝑆</m:t>
                          </m:r>
                        </m:e>
                        <m:sub>
                          <m:r>
                            <a:rPr lang="en-US" sz="2800" i="1">
                              <a:effectLst/>
                              <a:latin typeface="Cambria Math"/>
                              <a:ea typeface="Calibri"/>
                              <a:cs typeface="Sakkal Majalla"/>
                            </a:rPr>
                            <m:t>1</m:t>
                          </m:r>
                        </m:sub>
                      </m:sSub>
                      <m:r>
                        <a:rPr lang="en-US" sz="2800" i="1">
                          <a:effectLst/>
                          <a:latin typeface="Cambria Math"/>
                          <a:ea typeface="Calibri"/>
                          <a:cs typeface="Sakkal Majalla"/>
                        </a:rPr>
                        <m:t>=</m:t>
                      </m:r>
                      <m:f>
                        <m:fPr>
                          <m:ctrlPr>
                            <a:rPr lang="en-US" sz="2800" i="1">
                              <a:effectLst/>
                              <a:latin typeface="Cambria Math"/>
                              <a:ea typeface="Calibri"/>
                              <a:cs typeface="Sakkal Majalla"/>
                            </a:rPr>
                          </m:ctrlPr>
                        </m:fPr>
                        <m:num>
                          <m:r>
                            <a:rPr lang="en-US" sz="2800" i="1">
                              <a:effectLst/>
                              <a:latin typeface="Cambria Math"/>
                              <a:ea typeface="Calibri"/>
                              <a:cs typeface="Sakkal Majalla"/>
                            </a:rPr>
                            <m:t>2</m:t>
                          </m:r>
                        </m:num>
                        <m:den>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𝑦</m:t>
                              </m:r>
                            </m:e>
                            <m:sub>
                              <m:r>
                                <a:rPr lang="en-US" sz="2800" i="1">
                                  <a:effectLst/>
                                  <a:latin typeface="Cambria Math"/>
                                  <a:ea typeface="Calibri"/>
                                  <a:cs typeface="Sakkal Majalla"/>
                                </a:rPr>
                                <m:t>1</m:t>
                              </m:r>
                            </m:sub>
                          </m:sSub>
                        </m:den>
                      </m:f>
                      <m:d>
                        <m:dPr>
                          <m:ctrlPr>
                            <a:rPr lang="en-US" sz="2800" i="1">
                              <a:effectLst/>
                              <a:latin typeface="Cambria Math"/>
                              <a:ea typeface="Calibri"/>
                              <a:cs typeface="Sakkal Majalla"/>
                            </a:rPr>
                          </m:ctrlPr>
                        </m:dPr>
                        <m:e>
                          <m:sSub>
                            <m:sSubPr>
                              <m:ctrlPr>
                                <a:rPr lang="en-US" sz="2800" i="1">
                                  <a:effectLst/>
                                  <a:latin typeface="Cambria Math"/>
                                  <a:ea typeface="Calibri"/>
                                  <a:cs typeface="Sakkal Majalla"/>
                                </a:rPr>
                              </m:ctrlPr>
                            </m:sSubPr>
                            <m:e>
                              <m:r>
                                <a:rPr lang="en-US" sz="2800" i="1">
                                  <a:effectLst/>
                                  <a:latin typeface="Cambria Math"/>
                                  <a:ea typeface="Calibri"/>
                                  <a:cs typeface="Sakkal Majalla"/>
                                </a:rPr>
                                <m:t>𝐹</m:t>
                              </m:r>
                            </m:e>
                            <m:sub>
                              <m:r>
                                <a:rPr lang="en-US" sz="2800" i="1">
                                  <a:effectLst/>
                                  <a:latin typeface="Cambria Math"/>
                                  <a:ea typeface="Calibri"/>
                                  <a:cs typeface="Sakkal Majalla"/>
                                </a:rPr>
                                <m:t>𝐶</m:t>
                              </m:r>
                              <m:r>
                                <a:rPr lang="en-US" sz="2800" i="1">
                                  <a:effectLst/>
                                  <a:latin typeface="Cambria Math"/>
                                  <a:ea typeface="Calibri"/>
                                  <a:cs typeface="Sakkal Majalla"/>
                                </a:rPr>
                                <m:t>1</m:t>
                              </m:r>
                            </m:sub>
                          </m:sSub>
                          <m:r>
                            <a:rPr lang="en-US" sz="2800" i="1">
                              <a:effectLst/>
                              <a:latin typeface="Cambria Math"/>
                              <a:ea typeface="Calibri"/>
                              <a:cs typeface="Sakkal Majalla"/>
                            </a:rPr>
                            <m:t>×</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𝑥</m:t>
                              </m:r>
                            </m:e>
                            <m:sub>
                              <m:r>
                                <a:rPr lang="en-US" sz="2800" i="1">
                                  <a:effectLst/>
                                  <a:latin typeface="Cambria Math"/>
                                  <a:ea typeface="Calibri"/>
                                  <a:cs typeface="Sakkal Majalla"/>
                                </a:rPr>
                                <m:t>1</m:t>
                              </m:r>
                            </m:sub>
                          </m:sSub>
                          <m:r>
                            <a:rPr lang="en-US" sz="2800" i="1">
                              <a:effectLst/>
                              <a:latin typeface="Cambria Math"/>
                              <a:ea typeface="Calibri"/>
                              <a:cs typeface="Sakkal Majalla"/>
                            </a:rPr>
                            <m:t>−</m:t>
                          </m:r>
                          <m:r>
                            <a:rPr lang="en-US" sz="2800" i="1">
                              <a:effectLst/>
                              <a:latin typeface="Cambria Math"/>
                              <a:ea typeface="Calibri"/>
                              <a:cs typeface="Sakkal Majalla"/>
                            </a:rPr>
                            <m:t>𝑚</m:t>
                          </m:r>
                          <m:r>
                            <a:rPr lang="en-US" sz="2800" i="1">
                              <a:effectLst/>
                              <a:latin typeface="Cambria Math"/>
                              <a:ea typeface="Calibri"/>
                              <a:cs typeface="Sakkal Majalla"/>
                            </a:rPr>
                            <m:t>.</m:t>
                          </m:r>
                          <m:r>
                            <a:rPr lang="en-US" sz="2800" i="1">
                              <a:effectLst/>
                              <a:latin typeface="Cambria Math"/>
                              <a:ea typeface="Calibri"/>
                              <a:cs typeface="Sakkal Majalla"/>
                            </a:rPr>
                            <m:t>𝑔</m:t>
                          </m:r>
                          <m:r>
                            <a:rPr lang="en-US" sz="2800" i="1">
                              <a:effectLst/>
                              <a:latin typeface="Cambria Math"/>
                              <a:ea typeface="Calibri"/>
                              <a:cs typeface="Sakkal Majalla"/>
                            </a:rPr>
                            <m:t>×</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𝑎</m:t>
                              </m:r>
                            </m:e>
                            <m:sub>
                              <m:r>
                                <a:rPr lang="en-US" sz="2800" i="1">
                                  <a:effectLst/>
                                  <a:latin typeface="Cambria Math"/>
                                  <a:ea typeface="Calibri"/>
                                  <a:cs typeface="Sakkal Majalla"/>
                                </a:rPr>
                                <m:t>1</m:t>
                              </m:r>
                            </m:sub>
                          </m:sSub>
                        </m:e>
                      </m:d>
                      <m:r>
                        <a:rPr lang="en-US" sz="2800" i="1">
                          <a:effectLst/>
                          <a:latin typeface="Cambria Math"/>
                          <a:ea typeface="Calibri"/>
                          <a:cs typeface="Sakkal Majalla"/>
                        </a:rPr>
                        <m:t> …  (</m:t>
                      </m:r>
                      <m:r>
                        <a:rPr lang="en-US" sz="2800" i="1">
                          <a:effectLst/>
                          <a:latin typeface="Cambria Math"/>
                          <a:ea typeface="Calibri"/>
                          <a:cs typeface="Sakkal Majalla"/>
                        </a:rPr>
                        <m:t>𝑖𝑣</m:t>
                      </m:r>
                      <m:r>
                        <a:rPr lang="en-US" sz="2800" i="1">
                          <a:effectLst/>
                          <a:latin typeface="Cambria Math"/>
                          <a:ea typeface="Calibri"/>
                          <a:cs typeface="Sakkal Majalla"/>
                        </a:rPr>
                        <m:t>)</m:t>
                      </m:r>
                    </m:oMath>
                  </m:oMathPara>
                </a14:m>
                <a:endParaRPr lang="en-US" sz="2800" dirty="0">
                  <a:effectLst/>
                  <a:latin typeface="Calibri"/>
                  <a:ea typeface="Calibri"/>
                  <a:cs typeface="Arial"/>
                </a:endParaRPr>
              </a:p>
              <a:p>
                <a:pPr marL="457200" indent="-457200" algn="just">
                  <a:lnSpc>
                    <a:spcPct val="120000"/>
                  </a:lnSpc>
                  <a:buFont typeface="Wingdings" panose="05000000000000000000" pitchFamily="2" charset="2"/>
                  <a:buChar char="§"/>
                  <a:tabLst>
                    <a:tab pos="-635" algn="l"/>
                  </a:tabLst>
                </a:pPr>
                <a:r>
                  <a:rPr lang="ar-EG" sz="2800" dirty="0">
                    <a:latin typeface="Cambria Math"/>
                    <a:ea typeface="Calibri"/>
                    <a:cs typeface="Sakkal Majalla"/>
                  </a:rPr>
                  <a:t>وبالمثل تأخذ العزوم حول النقطة </a:t>
                </a:r>
                <a:r>
                  <a:rPr lang="en-US" sz="2800" dirty="0">
                    <a:latin typeface="Cambria Math"/>
                    <a:ea typeface="Calibri"/>
                    <a:cs typeface="Sakkal Majalla"/>
                  </a:rPr>
                  <a:t>(O)</a:t>
                </a:r>
                <a:r>
                  <a:rPr lang="ar-EG" sz="2800" dirty="0">
                    <a:latin typeface="Cambria Math"/>
                    <a:ea typeface="Calibri"/>
                    <a:cs typeface="Sakkal Majalla"/>
                  </a:rPr>
                  <a:t> في حالة الموضع الأقصى نحصل على:</a:t>
                </a:r>
                <a:endParaRPr lang="en-US" sz="2800" dirty="0">
                  <a:latin typeface="Cambria Math"/>
                  <a:ea typeface="Calibri"/>
                  <a:cs typeface="Sakkal Majalla"/>
                </a:endParaRPr>
              </a:p>
              <a:p>
                <a:pPr marL="431800" algn="just">
                  <a:lnSpc>
                    <a:spcPct val="120000"/>
                  </a:lnSpc>
                  <a:tabLst>
                    <a:tab pos="-635" algn="l"/>
                  </a:tabLst>
                </a:pPr>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Sakkal Majalla"/>
                        </a:rPr>
                        <m:t>𝑀</m:t>
                      </m:r>
                      <m:r>
                        <a:rPr lang="en-US" sz="2800" i="1">
                          <a:effectLst/>
                          <a:latin typeface="Cambria Math"/>
                          <a:ea typeface="Calibri"/>
                          <a:cs typeface="Sakkal Majalla"/>
                        </a:rPr>
                        <m:t>.</m:t>
                      </m:r>
                      <m:r>
                        <a:rPr lang="en-US" sz="2800" i="1">
                          <a:effectLst/>
                          <a:latin typeface="Cambria Math"/>
                          <a:ea typeface="Calibri"/>
                          <a:cs typeface="Sakkal Majalla"/>
                        </a:rPr>
                        <m:t>𝑔</m:t>
                      </m:r>
                      <m:r>
                        <a:rPr lang="en-US" sz="2800" i="1">
                          <a:effectLst/>
                          <a:latin typeface="Cambria Math"/>
                          <a:ea typeface="Calibri"/>
                          <a:cs typeface="Sakkal Majalla"/>
                        </a:rPr>
                        <m:t>+</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𝑆</m:t>
                          </m:r>
                        </m:e>
                        <m:sub>
                          <m:r>
                            <a:rPr lang="en-US" sz="2800" i="1">
                              <a:effectLst/>
                              <a:latin typeface="Cambria Math"/>
                              <a:ea typeface="Calibri"/>
                              <a:cs typeface="Sakkal Majalla"/>
                            </a:rPr>
                            <m:t>2</m:t>
                          </m:r>
                        </m:sub>
                      </m:sSub>
                      <m:r>
                        <a:rPr lang="en-US" sz="2800" i="1">
                          <a:effectLst/>
                          <a:latin typeface="Cambria Math"/>
                          <a:ea typeface="Calibri"/>
                          <a:cs typeface="Sakkal Majalla"/>
                        </a:rPr>
                        <m:t>=</m:t>
                      </m:r>
                      <m:f>
                        <m:fPr>
                          <m:ctrlPr>
                            <a:rPr lang="en-US" sz="2800" i="1">
                              <a:effectLst/>
                              <a:latin typeface="Cambria Math"/>
                              <a:ea typeface="Calibri"/>
                              <a:cs typeface="Sakkal Majalla"/>
                            </a:rPr>
                          </m:ctrlPr>
                        </m:fPr>
                        <m:num>
                          <m:r>
                            <a:rPr lang="en-US" sz="2800" i="1">
                              <a:effectLst/>
                              <a:latin typeface="Cambria Math"/>
                              <a:ea typeface="Calibri"/>
                              <a:cs typeface="Sakkal Majalla"/>
                            </a:rPr>
                            <m:t>2</m:t>
                          </m:r>
                        </m:num>
                        <m:den>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𝑦</m:t>
                              </m:r>
                            </m:e>
                            <m:sub>
                              <m:r>
                                <a:rPr lang="en-US" sz="2800" i="1">
                                  <a:effectLst/>
                                  <a:latin typeface="Cambria Math"/>
                                  <a:ea typeface="Calibri"/>
                                  <a:cs typeface="Sakkal Majalla"/>
                                </a:rPr>
                                <m:t>2</m:t>
                              </m:r>
                            </m:sub>
                          </m:sSub>
                        </m:den>
                      </m:f>
                      <m:d>
                        <m:dPr>
                          <m:ctrlPr>
                            <a:rPr lang="en-US" sz="2800" i="1">
                              <a:effectLst/>
                              <a:latin typeface="Cambria Math"/>
                              <a:ea typeface="Calibri"/>
                              <a:cs typeface="Sakkal Majalla"/>
                            </a:rPr>
                          </m:ctrlPr>
                        </m:dPr>
                        <m:e>
                          <m:sSub>
                            <m:sSubPr>
                              <m:ctrlPr>
                                <a:rPr lang="en-US" sz="2800" i="1">
                                  <a:effectLst/>
                                  <a:latin typeface="Cambria Math"/>
                                  <a:ea typeface="Calibri"/>
                                  <a:cs typeface="Sakkal Majalla"/>
                                </a:rPr>
                              </m:ctrlPr>
                            </m:sSubPr>
                            <m:e>
                              <m:r>
                                <a:rPr lang="en-US" sz="2800" i="1">
                                  <a:effectLst/>
                                  <a:latin typeface="Cambria Math"/>
                                  <a:ea typeface="Calibri"/>
                                  <a:cs typeface="Sakkal Majalla"/>
                                </a:rPr>
                                <m:t>𝐹</m:t>
                              </m:r>
                            </m:e>
                            <m:sub>
                              <m:r>
                                <a:rPr lang="en-US" sz="2800" i="1">
                                  <a:effectLst/>
                                  <a:latin typeface="Cambria Math"/>
                                  <a:ea typeface="Calibri"/>
                                  <a:cs typeface="Sakkal Majalla"/>
                                </a:rPr>
                                <m:t>𝐶</m:t>
                              </m:r>
                              <m:r>
                                <a:rPr lang="en-US" sz="2800" i="1">
                                  <a:effectLst/>
                                  <a:latin typeface="Cambria Math"/>
                                  <a:ea typeface="Calibri"/>
                                  <a:cs typeface="Sakkal Majalla"/>
                                </a:rPr>
                                <m:t>2</m:t>
                              </m:r>
                            </m:sub>
                          </m:sSub>
                          <m:r>
                            <a:rPr lang="en-US" sz="2800" i="1">
                              <a:effectLst/>
                              <a:latin typeface="Cambria Math"/>
                              <a:ea typeface="Calibri"/>
                              <a:cs typeface="Sakkal Majalla"/>
                            </a:rPr>
                            <m:t>×</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𝑥</m:t>
                              </m:r>
                            </m:e>
                            <m:sub>
                              <m:r>
                                <a:rPr lang="en-US" sz="2800" i="1">
                                  <a:effectLst/>
                                  <a:latin typeface="Cambria Math"/>
                                  <a:ea typeface="Calibri"/>
                                  <a:cs typeface="Sakkal Majalla"/>
                                </a:rPr>
                                <m:t>2</m:t>
                              </m:r>
                            </m:sub>
                          </m:sSub>
                          <m:r>
                            <a:rPr lang="en-US" sz="2800" i="1">
                              <a:effectLst/>
                              <a:latin typeface="Cambria Math"/>
                              <a:ea typeface="Calibri"/>
                              <a:cs typeface="Sakkal Majalla"/>
                            </a:rPr>
                            <m:t>−</m:t>
                          </m:r>
                          <m:r>
                            <a:rPr lang="en-US" sz="2800" i="1">
                              <a:effectLst/>
                              <a:latin typeface="Cambria Math"/>
                              <a:ea typeface="Calibri"/>
                              <a:cs typeface="Sakkal Majalla"/>
                            </a:rPr>
                            <m:t>𝑚</m:t>
                          </m:r>
                          <m:r>
                            <a:rPr lang="en-US" sz="2800" i="1">
                              <a:effectLst/>
                              <a:latin typeface="Cambria Math"/>
                              <a:ea typeface="Calibri"/>
                              <a:cs typeface="Sakkal Majalla"/>
                            </a:rPr>
                            <m:t>.</m:t>
                          </m:r>
                          <m:r>
                            <a:rPr lang="en-US" sz="2800" i="1">
                              <a:effectLst/>
                              <a:latin typeface="Cambria Math"/>
                              <a:ea typeface="Calibri"/>
                              <a:cs typeface="Sakkal Majalla"/>
                            </a:rPr>
                            <m:t>𝑔</m:t>
                          </m:r>
                          <m:r>
                            <a:rPr lang="en-US" sz="2800" i="1">
                              <a:effectLst/>
                              <a:latin typeface="Cambria Math"/>
                              <a:ea typeface="Calibri"/>
                              <a:cs typeface="Sakkal Majalla"/>
                            </a:rPr>
                            <m:t>×</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𝑎</m:t>
                              </m:r>
                            </m:e>
                            <m:sub>
                              <m:r>
                                <a:rPr lang="en-US" sz="2800" i="1">
                                  <a:effectLst/>
                                  <a:latin typeface="Cambria Math"/>
                                  <a:ea typeface="Calibri"/>
                                  <a:cs typeface="Sakkal Majalla"/>
                                </a:rPr>
                                <m:t>2</m:t>
                              </m:r>
                            </m:sub>
                          </m:sSub>
                        </m:e>
                      </m:d>
                      <m:r>
                        <a:rPr lang="en-US" sz="2800" i="1">
                          <a:effectLst/>
                          <a:latin typeface="Cambria Math"/>
                          <a:ea typeface="Calibri"/>
                          <a:cs typeface="Sakkal Majalla"/>
                        </a:rPr>
                        <m:t> …  (</m:t>
                      </m:r>
                      <m:r>
                        <a:rPr lang="en-US" sz="2800" i="1">
                          <a:effectLst/>
                          <a:latin typeface="Cambria Math"/>
                          <a:ea typeface="Calibri"/>
                          <a:cs typeface="Sakkal Majalla"/>
                        </a:rPr>
                        <m:t>𝑣</m:t>
                      </m:r>
                      <m:r>
                        <a:rPr lang="en-US" sz="2800" i="1">
                          <a:effectLst/>
                          <a:latin typeface="Cambria Math"/>
                          <a:ea typeface="Calibri"/>
                          <a:cs typeface="Sakkal Majalla"/>
                        </a:rPr>
                        <m:t>)</m:t>
                      </m:r>
                    </m:oMath>
                  </m:oMathPara>
                </a14:m>
                <a:endParaRPr lang="en-US" sz="2800" dirty="0">
                  <a:effectLst/>
                  <a:latin typeface="Calibri"/>
                  <a:ea typeface="Calibri"/>
                  <a:cs typeface="Arial"/>
                </a:endParaRPr>
              </a:p>
            </p:txBody>
          </p:sp>
        </mc:Choice>
        <mc:Fallback>
          <p:sp>
            <p:nvSpPr>
              <p:cNvPr id="4" name="Rectangle 3"/>
              <p:cNvSpPr>
                <a:spLocks noRot="1" noChangeAspect="1" noMove="1" noResize="1" noEditPoints="1" noAdjustHandles="1" noChangeArrowheads="1" noChangeShapeType="1" noTextEdit="1"/>
              </p:cNvSpPr>
              <p:nvPr/>
            </p:nvSpPr>
            <p:spPr>
              <a:xfrm>
                <a:off x="1259632" y="982473"/>
                <a:ext cx="7632848" cy="5165132"/>
              </a:xfrm>
              <a:prstGeom prst="rect">
                <a:avLst/>
              </a:prstGeom>
              <a:blipFill rotWithShape="1">
                <a:blip r:embed="rId2"/>
                <a:stretch>
                  <a:fillRect l="-2636" r="-1438"/>
                </a:stretch>
              </a:blipFill>
            </p:spPr>
            <p:txBody>
              <a:bodyPr/>
              <a:lstStyle/>
              <a:p>
                <a:r>
                  <a:rPr lang="ar-EG">
                    <a:noFill/>
                  </a:rPr>
                  <a:t> </a:t>
                </a:r>
              </a:p>
            </p:txBody>
          </p:sp>
        </mc:Fallback>
      </mc:AlternateContent>
    </p:spTree>
    <p:extLst>
      <p:ext uri="{BB962C8B-B14F-4D97-AF65-F5344CB8AC3E}">
        <p14:creationId xmlns:p14="http://schemas.microsoft.com/office/powerpoint/2010/main" val="14670255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648072"/>
          </a:xfrm>
        </p:spPr>
        <p:txBody>
          <a:bodyPr>
            <a:no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تقدير البراح لمنظم هارتنل</a:t>
            </a:r>
            <a:endPar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mc:AlternateContent xmlns:mc="http://schemas.openxmlformats.org/markup-compatibility/2006">
        <mc:Choice xmlns:a14="http://schemas.microsoft.com/office/drawing/2010/main" Requires="a14">
          <p:sp>
            <p:nvSpPr>
              <p:cNvPr id="4" name="Rectangle 3"/>
              <p:cNvSpPr/>
              <p:nvPr/>
            </p:nvSpPr>
            <p:spPr>
              <a:xfrm>
                <a:off x="1259632" y="982473"/>
                <a:ext cx="7632848" cy="5367944"/>
              </a:xfrm>
              <a:prstGeom prst="rect">
                <a:avLst/>
              </a:prstGeom>
            </p:spPr>
            <p:txBody>
              <a:bodyPr wrap="square">
                <a:spAutoFit/>
              </a:bodyPr>
              <a:lstStyle/>
              <a:p>
                <a:pPr marL="457200" indent="-457200" algn="just">
                  <a:lnSpc>
                    <a:spcPct val="150000"/>
                  </a:lnSpc>
                  <a:buFont typeface="Wingdings" panose="05000000000000000000" pitchFamily="2" charset="2"/>
                  <a:buChar char="§"/>
                  <a:tabLst>
                    <a:tab pos="-635" algn="l"/>
                  </a:tabLst>
                </a:pPr>
                <a:r>
                  <a:rPr lang="ar-EG" sz="3200" dirty="0">
                    <a:latin typeface="Cambria Math"/>
                    <a:ea typeface="Calibri"/>
                    <a:cs typeface="Sakkal Majalla"/>
                  </a:rPr>
                  <a:t>بطرح المعادلتين </a:t>
                </a:r>
                <a:r>
                  <a:rPr lang="en-US" sz="2800" dirty="0">
                    <a:effectLst/>
                    <a:latin typeface="Cambria Math"/>
                    <a:ea typeface="Calibri"/>
                    <a:cs typeface="Sakkal Majalla"/>
                  </a:rPr>
                  <a:t>(iv) and (v) </a:t>
                </a:r>
                <a:r>
                  <a:rPr lang="en-US" sz="2800" dirty="0">
                    <a:effectLst/>
                    <a:latin typeface="Sakkal Majalla"/>
                    <a:ea typeface="Calibri"/>
                    <a:cs typeface="Arial"/>
                  </a:rPr>
                  <a:t> </a:t>
                </a:r>
                <a:r>
                  <a:rPr lang="ar-EG" sz="3200" dirty="0">
                    <a:effectLst/>
                    <a:latin typeface="Cambria Math"/>
                    <a:ea typeface="Calibri"/>
                    <a:cs typeface="Sakkal Majalla"/>
                  </a:rPr>
                  <a:t>ينتج أن:</a:t>
                </a:r>
                <a:endParaRPr lang="en-US" sz="3200" dirty="0">
                  <a:effectLst/>
                  <a:latin typeface="Calibri"/>
                  <a:ea typeface="Calibri"/>
                  <a:cs typeface="Arial"/>
                </a:endParaRPr>
              </a:p>
              <a:p>
                <a:pPr marL="431800" algn="just">
                  <a:lnSpc>
                    <a:spcPct val="150000"/>
                  </a:lnSpc>
                  <a:tabLst>
                    <a:tab pos="-635" algn="l"/>
                  </a:tabLst>
                </a:pPr>
                <a14:m>
                  <m:oMathPara xmlns:m="http://schemas.openxmlformats.org/officeDocument/2006/math">
                    <m:oMathParaPr>
                      <m:jc m:val="centerGroup"/>
                    </m:oMathParaPr>
                    <m:oMath xmlns:m="http://schemas.openxmlformats.org/officeDocument/2006/math">
                      <m:r>
                        <a:rPr lang="en-US" sz="3200" i="1">
                          <a:effectLst/>
                          <a:latin typeface="Cambria Math"/>
                          <a:ea typeface="Calibri"/>
                          <a:cs typeface="Sakkal Majalla"/>
                        </a:rPr>
                        <m:t>𝑠</m:t>
                      </m:r>
                      <m:r>
                        <a:rPr lang="en-US" sz="3200" i="1">
                          <a:effectLst/>
                          <a:latin typeface="Cambria Math"/>
                          <a:ea typeface="Calibri"/>
                          <a:cs typeface="Sakkal Majalla"/>
                        </a:rPr>
                        <m:t>=</m:t>
                      </m:r>
                      <m:f>
                        <m:fPr>
                          <m:ctrlPr>
                            <a:rPr lang="en-US" sz="3200" i="1">
                              <a:effectLst/>
                              <a:latin typeface="Cambria Math"/>
                              <a:ea typeface="Calibri"/>
                              <a:cs typeface="Sakkal Majalla"/>
                            </a:rPr>
                          </m:ctrlPr>
                        </m:fPr>
                        <m:num>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𝑆</m:t>
                              </m:r>
                            </m:e>
                            <m:sub>
                              <m:r>
                                <a:rPr lang="en-US" sz="3200" i="1">
                                  <a:effectLst/>
                                  <a:latin typeface="Cambria Math"/>
                                  <a:ea typeface="Calibri"/>
                                  <a:cs typeface="Sakkal Majalla"/>
                                </a:rPr>
                                <m:t>2</m:t>
                              </m:r>
                            </m:sub>
                          </m:sSub>
                          <m:r>
                            <a:rPr lang="en-US" sz="3200" i="1">
                              <a:effectLst/>
                              <a:latin typeface="Cambria Math"/>
                              <a:ea typeface="Calibri"/>
                              <a:cs typeface="Sakkal Majalla"/>
                            </a:rPr>
                            <m:t>−</m:t>
                          </m:r>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𝑆</m:t>
                              </m:r>
                            </m:e>
                            <m:sub>
                              <m:r>
                                <a:rPr lang="en-US" sz="3200" i="1">
                                  <a:effectLst/>
                                  <a:latin typeface="Cambria Math"/>
                                  <a:ea typeface="Calibri"/>
                                  <a:cs typeface="Sakkal Majalla"/>
                                </a:rPr>
                                <m:t>1</m:t>
                              </m:r>
                            </m:sub>
                          </m:sSub>
                        </m:num>
                        <m:den>
                          <m:r>
                            <a:rPr lang="en-US" sz="3200" i="1">
                              <a:effectLst/>
                              <a:latin typeface="Cambria Math"/>
                              <a:ea typeface="Calibri"/>
                              <a:cs typeface="Sakkal Majalla"/>
                            </a:rPr>
                            <m:t>h</m:t>
                          </m:r>
                        </m:den>
                      </m:f>
                      <m:r>
                        <a:rPr lang="en-US" sz="3200" i="1">
                          <a:effectLst/>
                          <a:latin typeface="Cambria Math"/>
                          <a:ea typeface="Calibri"/>
                          <a:cs typeface="Sakkal Majalla"/>
                        </a:rPr>
                        <m:t>=</m:t>
                      </m:r>
                      <m:d>
                        <m:dPr>
                          <m:begChr m:val="["/>
                          <m:endChr m:val="]"/>
                          <m:ctrlPr>
                            <a:rPr lang="en-US" sz="3200" i="1">
                              <a:effectLst/>
                              <a:latin typeface="Cambria Math"/>
                              <a:ea typeface="Calibri"/>
                              <a:cs typeface="Sakkal Majalla"/>
                            </a:rPr>
                          </m:ctrlPr>
                        </m:dPr>
                        <m:e>
                          <m:f>
                            <m:fPr>
                              <m:ctrlPr>
                                <a:rPr lang="en-US" sz="3200" i="1">
                                  <a:effectLst/>
                                  <a:latin typeface="Cambria Math"/>
                                  <a:ea typeface="Calibri"/>
                                  <a:cs typeface="Sakkal Majalla"/>
                                </a:rPr>
                              </m:ctrlPr>
                            </m:fPr>
                            <m:num>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𝑆</m:t>
                                  </m:r>
                                </m:e>
                                <m:sub>
                                  <m:r>
                                    <a:rPr lang="en-US" sz="3200" i="1">
                                      <a:effectLst/>
                                      <a:latin typeface="Cambria Math"/>
                                      <a:ea typeface="Calibri"/>
                                      <a:cs typeface="Sakkal Majalla"/>
                                    </a:rPr>
                                    <m:t>2</m:t>
                                  </m:r>
                                </m:sub>
                              </m:sSub>
                              <m:r>
                                <a:rPr lang="en-US" sz="3200" i="1">
                                  <a:effectLst/>
                                  <a:latin typeface="Cambria Math"/>
                                  <a:ea typeface="Calibri"/>
                                  <a:cs typeface="Sakkal Majalla"/>
                                </a:rPr>
                                <m:t>−</m:t>
                              </m:r>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𝑆</m:t>
                                  </m:r>
                                </m:e>
                                <m:sub>
                                  <m:r>
                                    <a:rPr lang="en-US" sz="3200" i="1">
                                      <a:effectLst/>
                                      <a:latin typeface="Cambria Math"/>
                                      <a:ea typeface="Calibri"/>
                                      <a:cs typeface="Sakkal Majalla"/>
                                    </a:rPr>
                                    <m:t>1</m:t>
                                  </m:r>
                                </m:sub>
                              </m:sSub>
                            </m:num>
                            <m:den>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𝑟</m:t>
                                  </m:r>
                                </m:e>
                                <m:sub>
                                  <m:r>
                                    <a:rPr lang="en-US" sz="3200" i="1">
                                      <a:effectLst/>
                                      <a:latin typeface="Cambria Math"/>
                                      <a:ea typeface="Calibri"/>
                                      <a:cs typeface="Sakkal Majalla"/>
                                    </a:rPr>
                                    <m:t>2</m:t>
                                  </m:r>
                                </m:sub>
                              </m:sSub>
                              <m:r>
                                <a:rPr lang="en-US" sz="3200" i="1">
                                  <a:effectLst/>
                                  <a:latin typeface="Cambria Math"/>
                                  <a:ea typeface="Calibri"/>
                                  <a:cs typeface="Sakkal Majalla"/>
                                </a:rPr>
                                <m:t>−</m:t>
                              </m:r>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𝑟</m:t>
                                  </m:r>
                                </m:e>
                                <m:sub>
                                  <m:r>
                                    <a:rPr lang="en-US" sz="3200" i="1">
                                      <a:effectLst/>
                                      <a:latin typeface="Cambria Math"/>
                                      <a:ea typeface="Calibri"/>
                                      <a:cs typeface="Sakkal Majalla"/>
                                    </a:rPr>
                                    <m:t>1</m:t>
                                  </m:r>
                                </m:sub>
                              </m:sSub>
                            </m:den>
                          </m:f>
                        </m:e>
                      </m:d>
                      <m:r>
                        <a:rPr lang="en-US" sz="3200" i="1">
                          <a:effectLst/>
                          <a:latin typeface="Cambria Math"/>
                          <a:ea typeface="Calibri"/>
                          <a:cs typeface="Sakkal Majalla"/>
                        </a:rPr>
                        <m:t>×</m:t>
                      </m:r>
                      <m:f>
                        <m:fPr>
                          <m:ctrlPr>
                            <a:rPr lang="en-US" sz="3200" i="1">
                              <a:effectLst/>
                              <a:latin typeface="Cambria Math"/>
                              <a:ea typeface="Calibri"/>
                              <a:cs typeface="Sakkal Majalla"/>
                            </a:rPr>
                          </m:ctrlPr>
                        </m:fPr>
                        <m:num>
                          <m:r>
                            <a:rPr lang="en-US" sz="3200" i="1">
                              <a:effectLst/>
                              <a:latin typeface="Cambria Math"/>
                              <a:ea typeface="Calibri"/>
                              <a:cs typeface="Sakkal Majalla"/>
                            </a:rPr>
                            <m:t>𝑥</m:t>
                          </m:r>
                        </m:num>
                        <m:den>
                          <m:r>
                            <a:rPr lang="en-US" sz="3200" i="1">
                              <a:effectLst/>
                              <a:latin typeface="Cambria Math"/>
                              <a:ea typeface="Calibri"/>
                              <a:cs typeface="Sakkal Majalla"/>
                            </a:rPr>
                            <m:t>𝑦</m:t>
                          </m:r>
                        </m:den>
                      </m:f>
                      <m:r>
                        <a:rPr lang="en-US" sz="3200" i="1">
                          <a:effectLst/>
                          <a:latin typeface="Cambria Math"/>
                          <a:ea typeface="Calibri"/>
                          <a:cs typeface="Sakkal Majalla"/>
                        </a:rPr>
                        <m:t>   …   (</m:t>
                      </m:r>
                      <m:r>
                        <a:rPr lang="en-US" sz="3200" i="1">
                          <a:effectLst/>
                          <a:latin typeface="Cambria Math"/>
                          <a:ea typeface="Calibri"/>
                          <a:cs typeface="Sakkal Majalla"/>
                        </a:rPr>
                        <m:t>𝑣𝑖</m:t>
                      </m:r>
                      <m:r>
                        <a:rPr lang="en-US" sz="3200" i="1">
                          <a:effectLst/>
                          <a:latin typeface="Cambria Math"/>
                          <a:ea typeface="Calibri"/>
                          <a:cs typeface="Sakkal Majalla"/>
                        </a:rPr>
                        <m:t>)</m:t>
                      </m:r>
                    </m:oMath>
                  </m:oMathPara>
                </a14:m>
                <a:endParaRPr lang="en-US" sz="3200" dirty="0">
                  <a:effectLst/>
                  <a:latin typeface="Calibri"/>
                  <a:ea typeface="Calibri"/>
                  <a:cs typeface="Arial"/>
                </a:endParaRPr>
              </a:p>
              <a:p>
                <a:pPr marL="457200" indent="-457200" algn="just">
                  <a:lnSpc>
                    <a:spcPct val="150000"/>
                  </a:lnSpc>
                  <a:buFont typeface="Wingdings" panose="05000000000000000000" pitchFamily="2" charset="2"/>
                  <a:buChar char="§"/>
                  <a:tabLst>
                    <a:tab pos="-635" algn="l"/>
                  </a:tabLst>
                </a:pPr>
                <a:r>
                  <a:rPr lang="ar-EG" sz="3200" dirty="0">
                    <a:latin typeface="Cambria Math" panose="02040503050406030204" pitchFamily="18" charset="0"/>
                    <a:ea typeface="Cambria Math" panose="02040503050406030204" pitchFamily="18" charset="0"/>
                    <a:cs typeface="Sakkal Majalla"/>
                  </a:rPr>
                  <a:t>وعندما يتم  إهمال تأثير الإنحراف للأذرع أي </a:t>
                </a:r>
                <a:r>
                  <a:rPr lang="ar-EG" sz="3200" dirty="0" smtClean="0">
                    <a:latin typeface="Cambria Math" panose="02040503050406030204" pitchFamily="18" charset="0"/>
                    <a:ea typeface="Cambria Math" panose="02040503050406030204" pitchFamily="18" charset="0"/>
                    <a:cs typeface="Sakkal Majalla"/>
                  </a:rPr>
                  <a:t>عندما</a:t>
                </a:r>
              </a:p>
              <a:p>
                <a:pPr lvl="1" algn="just">
                  <a:lnSpc>
                    <a:spcPct val="150000"/>
                  </a:lnSpc>
                  <a:tabLst>
                    <a:tab pos="-635" algn="l"/>
                  </a:tabLst>
                </a:pPr>
                <a:r>
                  <a:rPr lang="en-US" sz="3200" dirty="0" smtClean="0">
                    <a:latin typeface="Cambria Math" panose="02040503050406030204" pitchFamily="18" charset="0"/>
                    <a:ea typeface="Cambria Math" panose="02040503050406030204" pitchFamily="18" charset="0"/>
                    <a:cs typeface="Sakkal Majalla"/>
                  </a:rPr>
                  <a:t>x</a:t>
                </a:r>
                <a:r>
                  <a:rPr lang="en-US" sz="3200" baseline="-25000" dirty="0" smtClean="0">
                    <a:latin typeface="Cambria Math" panose="02040503050406030204" pitchFamily="18" charset="0"/>
                    <a:ea typeface="Cambria Math" panose="02040503050406030204" pitchFamily="18" charset="0"/>
                    <a:cs typeface="Sakkal Majalla"/>
                  </a:rPr>
                  <a:t>1</a:t>
                </a:r>
                <a:r>
                  <a:rPr lang="en-US" sz="3200" dirty="0">
                    <a:latin typeface="Cambria Math" panose="02040503050406030204" pitchFamily="18" charset="0"/>
                    <a:ea typeface="Cambria Math" panose="02040503050406030204" pitchFamily="18" charset="0"/>
                    <a:cs typeface="Sakkal Majalla"/>
                  </a:rPr>
                  <a:t>= x</a:t>
                </a:r>
                <a:r>
                  <a:rPr lang="en-US" sz="3200" baseline="-25000" dirty="0">
                    <a:latin typeface="Cambria Math" panose="02040503050406030204" pitchFamily="18" charset="0"/>
                    <a:ea typeface="Cambria Math" panose="02040503050406030204" pitchFamily="18" charset="0"/>
                    <a:cs typeface="Sakkal Majalla"/>
                  </a:rPr>
                  <a:t>2</a:t>
                </a:r>
                <a:r>
                  <a:rPr lang="en-US" sz="3200" dirty="0">
                    <a:latin typeface="Cambria Math" panose="02040503050406030204" pitchFamily="18" charset="0"/>
                    <a:ea typeface="Cambria Math" panose="02040503050406030204" pitchFamily="18" charset="0"/>
                    <a:cs typeface="Sakkal Majalla"/>
                  </a:rPr>
                  <a:t> = x and y</a:t>
                </a:r>
                <a:r>
                  <a:rPr lang="en-US" sz="3200" baseline="-25000" dirty="0">
                    <a:latin typeface="Cambria Math" panose="02040503050406030204" pitchFamily="18" charset="0"/>
                    <a:ea typeface="Cambria Math" panose="02040503050406030204" pitchFamily="18" charset="0"/>
                    <a:cs typeface="Sakkal Majalla"/>
                  </a:rPr>
                  <a:t>1</a:t>
                </a:r>
                <a:r>
                  <a:rPr lang="en-US" sz="3200" dirty="0">
                    <a:latin typeface="Cambria Math" panose="02040503050406030204" pitchFamily="18" charset="0"/>
                    <a:ea typeface="Cambria Math" panose="02040503050406030204" pitchFamily="18" charset="0"/>
                    <a:cs typeface="Sakkal Majalla"/>
                  </a:rPr>
                  <a:t> = y</a:t>
                </a:r>
                <a:r>
                  <a:rPr lang="en-US" sz="3200" baseline="-25000" dirty="0">
                    <a:latin typeface="Cambria Math" panose="02040503050406030204" pitchFamily="18" charset="0"/>
                    <a:ea typeface="Cambria Math" panose="02040503050406030204" pitchFamily="18" charset="0"/>
                    <a:cs typeface="Sakkal Majalla"/>
                  </a:rPr>
                  <a:t>2</a:t>
                </a:r>
                <a:r>
                  <a:rPr lang="en-US" sz="3200" dirty="0">
                    <a:latin typeface="Cambria Math" panose="02040503050406030204" pitchFamily="18" charset="0"/>
                    <a:ea typeface="Cambria Math" panose="02040503050406030204" pitchFamily="18" charset="0"/>
                    <a:cs typeface="Sakkal Majalla"/>
                  </a:rPr>
                  <a:t> = y) </a:t>
                </a:r>
                <a:r>
                  <a:rPr lang="ar-EG" sz="3200" dirty="0" smtClean="0">
                    <a:latin typeface="Cambria Math" panose="02040503050406030204" pitchFamily="18" charset="0"/>
                    <a:ea typeface="Cambria Math" panose="02040503050406030204" pitchFamily="18" charset="0"/>
                    <a:cs typeface="Sakkal Majalla"/>
                  </a:rPr>
                  <a:t> فإن </a:t>
                </a:r>
                <a:r>
                  <a:rPr lang="ar-EG" sz="3200" dirty="0">
                    <a:latin typeface="Cambria Math" panose="02040503050406030204" pitchFamily="18" charset="0"/>
                    <a:ea typeface="Cambria Math" panose="02040503050406030204" pitchFamily="18" charset="0"/>
                    <a:cs typeface="Sakkal Majalla"/>
                  </a:rPr>
                  <a:t>العزم في حالة الموضع الأدني والموضع الأقصى سوف يرجع إلى وزن الكرات </a:t>
                </a:r>
                <a:r>
                  <a:rPr lang="en-US" sz="3200" dirty="0">
                    <a:latin typeface="Cambria Math" panose="02040503050406030204" pitchFamily="18" charset="0"/>
                    <a:ea typeface="Cambria Math" panose="02040503050406030204" pitchFamily="18" charset="0"/>
                    <a:cs typeface="Sakkal Majalla"/>
                  </a:rPr>
                  <a:t>(</a:t>
                </a:r>
                <a:r>
                  <a:rPr lang="en-US" sz="3200" dirty="0" err="1">
                    <a:latin typeface="Cambria Math" panose="02040503050406030204" pitchFamily="18" charset="0"/>
                    <a:ea typeface="Cambria Math" panose="02040503050406030204" pitchFamily="18" charset="0"/>
                    <a:cs typeface="Sakkal Majalla"/>
                  </a:rPr>
                  <a:t>m.g</a:t>
                </a:r>
                <a:r>
                  <a:rPr lang="en-US" sz="3200" dirty="0">
                    <a:latin typeface="Cambria Math" panose="02040503050406030204" pitchFamily="18" charset="0"/>
                    <a:ea typeface="Cambria Math" panose="02040503050406030204" pitchFamily="18" charset="0"/>
                    <a:cs typeface="Sakkal Majalla"/>
                  </a:rPr>
                  <a:t>)</a:t>
                </a:r>
                <a:r>
                  <a:rPr lang="ar-EG" sz="3200" dirty="0">
                    <a:latin typeface="Cambria Math" panose="02040503050406030204" pitchFamily="18" charset="0"/>
                    <a:ea typeface="Cambria Math" panose="02040503050406030204" pitchFamily="18" charset="0"/>
                    <a:cs typeface="Sakkal Majalla"/>
                  </a:rPr>
                  <a:t> ويعبر عنه رياضيا كما يلي</a:t>
                </a:r>
                <a:r>
                  <a:rPr lang="ar-EG" sz="3200" dirty="0" smtClean="0">
                    <a:latin typeface="Cambria Math" panose="02040503050406030204" pitchFamily="18" charset="0"/>
                    <a:ea typeface="Cambria Math" panose="02040503050406030204" pitchFamily="18" charset="0"/>
                    <a:cs typeface="Sakkal Majalla"/>
                  </a:rPr>
                  <a:t>:</a:t>
                </a:r>
                <a:endParaRPr lang="en-US" sz="3200" dirty="0">
                  <a:latin typeface="Cambria Math" panose="02040503050406030204" pitchFamily="18" charset="0"/>
                  <a:ea typeface="Cambria Math" panose="02040503050406030204" pitchFamily="18" charset="0"/>
                  <a:cs typeface="Sakkal Majalla"/>
                </a:endParaRPr>
              </a:p>
            </p:txBody>
          </p:sp>
        </mc:Choice>
        <mc:Fallback>
          <p:sp>
            <p:nvSpPr>
              <p:cNvPr id="4" name="Rectangle 3"/>
              <p:cNvSpPr>
                <a:spLocks noRot="1" noChangeAspect="1" noMove="1" noResize="1" noEditPoints="1" noAdjustHandles="1" noChangeArrowheads="1" noChangeShapeType="1" noTextEdit="1"/>
              </p:cNvSpPr>
              <p:nvPr/>
            </p:nvSpPr>
            <p:spPr>
              <a:xfrm>
                <a:off x="1259632" y="982473"/>
                <a:ext cx="7632848" cy="5367944"/>
              </a:xfrm>
              <a:prstGeom prst="rect">
                <a:avLst/>
              </a:prstGeom>
              <a:blipFill rotWithShape="1">
                <a:blip r:embed="rId2"/>
                <a:stretch>
                  <a:fillRect l="-3195" r="-1837" b="-3178"/>
                </a:stretch>
              </a:blipFill>
            </p:spPr>
            <p:txBody>
              <a:bodyPr/>
              <a:lstStyle/>
              <a:p>
                <a:r>
                  <a:rPr lang="ar-EG">
                    <a:noFill/>
                  </a:rPr>
                  <a:t> </a:t>
                </a:r>
              </a:p>
            </p:txBody>
          </p:sp>
        </mc:Fallback>
      </mc:AlternateContent>
    </p:spTree>
    <p:extLst>
      <p:ext uri="{BB962C8B-B14F-4D97-AF65-F5344CB8AC3E}">
        <p14:creationId xmlns:p14="http://schemas.microsoft.com/office/powerpoint/2010/main" val="15108990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648072"/>
          </a:xfrm>
        </p:spPr>
        <p:txBody>
          <a:bodyPr>
            <a:no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تقدير البراح لمنظم هارتنل</a:t>
            </a:r>
            <a:endPar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mc:AlternateContent xmlns:mc="http://schemas.openxmlformats.org/markup-compatibility/2006">
        <mc:Choice xmlns:a14="http://schemas.microsoft.com/office/drawing/2010/main" Requires="a14">
          <p:sp>
            <p:nvSpPr>
              <p:cNvPr id="4" name="Rectangle 3"/>
              <p:cNvSpPr/>
              <p:nvPr/>
            </p:nvSpPr>
            <p:spPr>
              <a:xfrm>
                <a:off x="1259632" y="982473"/>
                <a:ext cx="7632848" cy="4752327"/>
              </a:xfrm>
              <a:prstGeom prst="rect">
                <a:avLst/>
              </a:prstGeom>
            </p:spPr>
            <p:txBody>
              <a:bodyPr wrap="square">
                <a:spAutoFit/>
              </a:bodyPr>
              <a:lstStyle/>
              <a:p>
                <a:pPr marL="431800" algn="l" rtl="0">
                  <a:lnSpc>
                    <a:spcPct val="150000"/>
                  </a:lnSpc>
                  <a:spcAft>
                    <a:spcPts val="0"/>
                  </a:spcAft>
                  <a:tabLst>
                    <a:tab pos="-635" algn="l"/>
                  </a:tabLst>
                </a:pPr>
                <a14:m>
                  <m:oMathPara xmlns:m="http://schemas.openxmlformats.org/officeDocument/2006/math">
                    <m:oMathParaPr>
                      <m:jc m:val="centerGroup"/>
                    </m:oMathParaPr>
                    <m:oMath xmlns:m="http://schemas.openxmlformats.org/officeDocument/2006/math">
                      <m:r>
                        <a:rPr lang="en-US" sz="2400" i="1">
                          <a:effectLst/>
                          <a:latin typeface="Cambria Math"/>
                          <a:ea typeface="Calibri"/>
                          <a:cs typeface="Sakkal Majalla"/>
                        </a:rPr>
                        <m:t>𝑀</m:t>
                      </m:r>
                      <m:r>
                        <a:rPr lang="en-US" sz="2400" i="1">
                          <a:effectLst/>
                          <a:latin typeface="Cambria Math"/>
                          <a:ea typeface="Calibri"/>
                          <a:cs typeface="Sakkal Majalla"/>
                        </a:rPr>
                        <m:t>.</m:t>
                      </m:r>
                      <m:r>
                        <a:rPr lang="en-US" sz="2400" i="1">
                          <a:effectLst/>
                          <a:latin typeface="Cambria Math"/>
                          <a:ea typeface="Calibri"/>
                          <a:cs typeface="Sakkal Majalla"/>
                        </a:rPr>
                        <m:t>𝑔</m:t>
                      </m:r>
                      <m:r>
                        <a:rPr lang="en-US" sz="2400" i="1">
                          <a:effectLst/>
                          <a:latin typeface="Cambria Math"/>
                          <a:ea typeface="Calibri"/>
                          <a:cs typeface="Sakkal Majalla"/>
                        </a:rPr>
                        <m:t>+</m:t>
                      </m:r>
                      <m:sSub>
                        <m:sSubPr>
                          <m:ctrlPr>
                            <a:rPr lang="en-US" sz="2400" i="1">
                              <a:effectLst/>
                              <a:latin typeface="Cambria Math"/>
                              <a:ea typeface="Calibri"/>
                              <a:cs typeface="Sakkal Majalla"/>
                            </a:rPr>
                          </m:ctrlPr>
                        </m:sSubPr>
                        <m:e>
                          <m:r>
                            <a:rPr lang="en-US" sz="2400" i="1">
                              <a:effectLst/>
                              <a:latin typeface="Cambria Math"/>
                              <a:ea typeface="Calibri"/>
                              <a:cs typeface="Sakkal Majalla"/>
                            </a:rPr>
                            <m:t>𝑆</m:t>
                          </m:r>
                        </m:e>
                        <m:sub>
                          <m:r>
                            <a:rPr lang="en-US" sz="2400" i="1">
                              <a:effectLst/>
                              <a:latin typeface="Cambria Math"/>
                              <a:ea typeface="Calibri"/>
                              <a:cs typeface="Sakkal Majalla"/>
                            </a:rPr>
                            <m:t>1</m:t>
                          </m:r>
                        </m:sub>
                      </m:sSub>
                      <m:r>
                        <a:rPr lang="en-US" sz="2400" i="1">
                          <a:effectLst/>
                          <a:latin typeface="Cambria Math"/>
                          <a:ea typeface="Calibri"/>
                          <a:cs typeface="Sakkal Majalla"/>
                        </a:rPr>
                        <m:t>=</m:t>
                      </m:r>
                      <m:r>
                        <a:rPr lang="en-US" sz="2400" i="1">
                          <a:effectLst/>
                          <a:latin typeface="Cambria Math"/>
                          <a:ea typeface="Calibri"/>
                          <a:cs typeface="Sakkal Majalla"/>
                        </a:rPr>
                        <m:t>2</m:t>
                      </m:r>
                      <m:r>
                        <a:rPr lang="en-US" sz="2400" i="1">
                          <a:effectLst/>
                          <a:latin typeface="Cambria Math"/>
                          <a:ea typeface="Calibri"/>
                          <a:cs typeface="Sakkal Majalla"/>
                        </a:rPr>
                        <m:t> </m:t>
                      </m:r>
                      <m:sSub>
                        <m:sSubPr>
                          <m:ctrlPr>
                            <a:rPr lang="en-US" sz="2400" i="1">
                              <a:effectLst/>
                              <a:latin typeface="Cambria Math"/>
                              <a:ea typeface="Calibri"/>
                              <a:cs typeface="Sakkal Majalla"/>
                            </a:rPr>
                          </m:ctrlPr>
                        </m:sSubPr>
                        <m:e>
                          <m:r>
                            <a:rPr lang="en-US" sz="2400" i="1">
                              <a:effectLst/>
                              <a:latin typeface="Cambria Math"/>
                              <a:ea typeface="Calibri"/>
                              <a:cs typeface="Sakkal Majalla"/>
                            </a:rPr>
                            <m:t>𝐹</m:t>
                          </m:r>
                        </m:e>
                        <m:sub>
                          <m:r>
                            <a:rPr lang="en-US" sz="2400" i="1">
                              <a:effectLst/>
                              <a:latin typeface="Cambria Math"/>
                              <a:ea typeface="Calibri"/>
                              <a:cs typeface="Sakkal Majalla"/>
                            </a:rPr>
                            <m:t>𝐶</m:t>
                          </m:r>
                          <m:r>
                            <a:rPr lang="en-US" sz="2400" i="1">
                              <a:effectLst/>
                              <a:latin typeface="Cambria Math"/>
                              <a:ea typeface="Calibri"/>
                              <a:cs typeface="Sakkal Majalla"/>
                            </a:rPr>
                            <m:t>1</m:t>
                          </m:r>
                        </m:sub>
                      </m:sSub>
                      <m:r>
                        <a:rPr lang="en-US" sz="2400" i="1">
                          <a:effectLst/>
                          <a:latin typeface="Cambria Math"/>
                          <a:ea typeface="Calibri"/>
                          <a:cs typeface="Sakkal Majalla"/>
                        </a:rPr>
                        <m:t>×</m:t>
                      </m:r>
                      <m:f>
                        <m:fPr>
                          <m:ctrlPr>
                            <a:rPr lang="en-US" sz="2400" i="1">
                              <a:effectLst/>
                              <a:latin typeface="Cambria Math"/>
                              <a:ea typeface="Calibri"/>
                              <a:cs typeface="Sakkal Majalla"/>
                            </a:rPr>
                          </m:ctrlPr>
                        </m:fPr>
                        <m:num>
                          <m:r>
                            <a:rPr lang="en-US" sz="2400" i="1">
                              <a:effectLst/>
                              <a:latin typeface="Cambria Math"/>
                              <a:ea typeface="Calibri"/>
                              <a:cs typeface="Sakkal Majalla"/>
                            </a:rPr>
                            <m:t>𝑥</m:t>
                          </m:r>
                        </m:num>
                        <m:den>
                          <m:r>
                            <a:rPr lang="en-US" sz="2400" i="1">
                              <a:effectLst/>
                              <a:latin typeface="Cambria Math"/>
                              <a:ea typeface="Calibri"/>
                              <a:cs typeface="Sakkal Majalla"/>
                            </a:rPr>
                            <m:t>𝑦</m:t>
                          </m:r>
                        </m:den>
                      </m:f>
                      <m:r>
                        <a:rPr lang="en-US" sz="2400" i="1">
                          <a:effectLst/>
                          <a:latin typeface="Cambria Math"/>
                          <a:ea typeface="Calibri"/>
                          <a:cs typeface="Sakkal Majalla"/>
                        </a:rPr>
                        <m:t> </m:t>
                      </m:r>
                      <m:d>
                        <m:dPr>
                          <m:ctrlPr>
                            <a:rPr lang="en-US" sz="2400" i="1">
                              <a:effectLst/>
                              <a:latin typeface="Cambria Math"/>
                              <a:ea typeface="Calibri"/>
                              <a:cs typeface="Sakkal Majalla"/>
                            </a:rPr>
                          </m:ctrlPr>
                        </m:dPr>
                        <m:e>
                          <m:r>
                            <a:rPr lang="en-US" sz="2400" i="1">
                              <a:effectLst/>
                              <a:latin typeface="Cambria Math"/>
                              <a:ea typeface="Calibri"/>
                              <a:cs typeface="Sakkal Majalla"/>
                            </a:rPr>
                            <m:t>𝑓𝑜𝑟</m:t>
                          </m:r>
                          <m:r>
                            <a:rPr lang="en-US" sz="2400" i="1">
                              <a:effectLst/>
                              <a:latin typeface="Cambria Math"/>
                              <a:ea typeface="Calibri"/>
                              <a:cs typeface="Sakkal Majalla"/>
                            </a:rPr>
                            <m:t> </m:t>
                          </m:r>
                          <m:r>
                            <a:rPr lang="en-US" sz="2400" i="1">
                              <a:effectLst/>
                              <a:latin typeface="Cambria Math"/>
                              <a:ea typeface="Calibri"/>
                              <a:cs typeface="Sakkal Majalla"/>
                            </a:rPr>
                            <m:t>𝑚𝑖𝑛𝑖𝑚𝑢𝑚</m:t>
                          </m:r>
                          <m:r>
                            <a:rPr lang="en-US" sz="2400" i="1">
                              <a:effectLst/>
                              <a:latin typeface="Cambria Math"/>
                              <a:ea typeface="Calibri"/>
                              <a:cs typeface="Sakkal Majalla"/>
                            </a:rPr>
                            <m:t> </m:t>
                          </m:r>
                          <m:r>
                            <a:rPr lang="en-US" sz="2400" i="1">
                              <a:effectLst/>
                              <a:latin typeface="Cambria Math"/>
                              <a:ea typeface="Calibri"/>
                              <a:cs typeface="Sakkal Majalla"/>
                            </a:rPr>
                            <m:t>𝑝𝑜𝑠𝑖𝑡𝑖𝑜𝑛</m:t>
                          </m:r>
                        </m:e>
                      </m:d>
                    </m:oMath>
                  </m:oMathPara>
                </a14:m>
                <a:endParaRPr lang="en-US" sz="2400" dirty="0">
                  <a:effectLst/>
                  <a:latin typeface="Calibri"/>
                  <a:ea typeface="Calibri"/>
                  <a:cs typeface="Arial"/>
                </a:endParaRPr>
              </a:p>
              <a:p>
                <a:pPr marL="431800" algn="l" rtl="0">
                  <a:lnSpc>
                    <a:spcPct val="150000"/>
                  </a:lnSpc>
                  <a:spcAft>
                    <a:spcPts val="0"/>
                  </a:spcAft>
                  <a:tabLst>
                    <a:tab pos="-635" algn="l"/>
                  </a:tabLst>
                </a:pPr>
                <a14:m>
                  <m:oMathPara xmlns:m="http://schemas.openxmlformats.org/officeDocument/2006/math">
                    <m:oMathParaPr>
                      <m:jc m:val="centerGroup"/>
                    </m:oMathParaPr>
                    <m:oMath xmlns:m="http://schemas.openxmlformats.org/officeDocument/2006/math">
                      <m:r>
                        <a:rPr lang="en-US" sz="2400" i="1">
                          <a:effectLst/>
                          <a:latin typeface="Cambria Math"/>
                          <a:ea typeface="Calibri"/>
                          <a:cs typeface="Sakkal Majalla"/>
                        </a:rPr>
                        <m:t>𝑀</m:t>
                      </m:r>
                      <m:r>
                        <a:rPr lang="en-US" sz="2400" i="1">
                          <a:effectLst/>
                          <a:latin typeface="Cambria Math"/>
                          <a:ea typeface="Calibri"/>
                          <a:cs typeface="Sakkal Majalla"/>
                        </a:rPr>
                        <m:t>.</m:t>
                      </m:r>
                      <m:r>
                        <a:rPr lang="en-US" sz="2400" i="1">
                          <a:effectLst/>
                          <a:latin typeface="Cambria Math"/>
                          <a:ea typeface="Calibri"/>
                          <a:cs typeface="Sakkal Majalla"/>
                        </a:rPr>
                        <m:t>𝑔</m:t>
                      </m:r>
                      <m:r>
                        <a:rPr lang="en-US" sz="2400" i="1">
                          <a:effectLst/>
                          <a:latin typeface="Cambria Math"/>
                          <a:ea typeface="Calibri"/>
                          <a:cs typeface="Sakkal Majalla"/>
                        </a:rPr>
                        <m:t>+</m:t>
                      </m:r>
                      <m:sSub>
                        <m:sSubPr>
                          <m:ctrlPr>
                            <a:rPr lang="en-US" sz="2400" i="1">
                              <a:effectLst/>
                              <a:latin typeface="Cambria Math"/>
                              <a:ea typeface="Calibri"/>
                              <a:cs typeface="Sakkal Majalla"/>
                            </a:rPr>
                          </m:ctrlPr>
                        </m:sSubPr>
                        <m:e>
                          <m:r>
                            <a:rPr lang="en-US" sz="2400" i="1">
                              <a:effectLst/>
                              <a:latin typeface="Cambria Math"/>
                              <a:ea typeface="Calibri"/>
                              <a:cs typeface="Sakkal Majalla"/>
                            </a:rPr>
                            <m:t>𝑆</m:t>
                          </m:r>
                        </m:e>
                        <m:sub>
                          <m:r>
                            <a:rPr lang="en-US" sz="2400" i="1">
                              <a:effectLst/>
                              <a:latin typeface="Cambria Math"/>
                              <a:ea typeface="Calibri"/>
                              <a:cs typeface="Sakkal Majalla"/>
                            </a:rPr>
                            <m:t>2</m:t>
                          </m:r>
                        </m:sub>
                      </m:sSub>
                      <m:r>
                        <a:rPr lang="en-US" sz="2400" i="1">
                          <a:effectLst/>
                          <a:latin typeface="Cambria Math"/>
                          <a:ea typeface="Calibri"/>
                          <a:cs typeface="Sakkal Majalla"/>
                        </a:rPr>
                        <m:t>=</m:t>
                      </m:r>
                      <m:r>
                        <a:rPr lang="en-US" sz="2400" i="1">
                          <a:effectLst/>
                          <a:latin typeface="Cambria Math"/>
                          <a:ea typeface="Calibri"/>
                          <a:cs typeface="Sakkal Majalla"/>
                        </a:rPr>
                        <m:t>2</m:t>
                      </m:r>
                      <m:r>
                        <a:rPr lang="en-US" sz="2400" i="1">
                          <a:effectLst/>
                          <a:latin typeface="Cambria Math"/>
                          <a:ea typeface="Calibri"/>
                          <a:cs typeface="Sakkal Majalla"/>
                        </a:rPr>
                        <m:t> </m:t>
                      </m:r>
                      <m:sSub>
                        <m:sSubPr>
                          <m:ctrlPr>
                            <a:rPr lang="en-US" sz="2400" i="1">
                              <a:effectLst/>
                              <a:latin typeface="Cambria Math"/>
                              <a:ea typeface="Calibri"/>
                              <a:cs typeface="Sakkal Majalla"/>
                            </a:rPr>
                          </m:ctrlPr>
                        </m:sSubPr>
                        <m:e>
                          <m:r>
                            <a:rPr lang="en-US" sz="2400" i="1">
                              <a:effectLst/>
                              <a:latin typeface="Cambria Math"/>
                              <a:ea typeface="Calibri"/>
                              <a:cs typeface="Sakkal Majalla"/>
                            </a:rPr>
                            <m:t>𝐹</m:t>
                          </m:r>
                        </m:e>
                        <m:sub>
                          <m:r>
                            <a:rPr lang="en-US" sz="2400" i="1">
                              <a:effectLst/>
                              <a:latin typeface="Cambria Math"/>
                              <a:ea typeface="Calibri"/>
                              <a:cs typeface="Sakkal Majalla"/>
                            </a:rPr>
                            <m:t>𝐶</m:t>
                          </m:r>
                          <m:r>
                            <a:rPr lang="en-US" sz="2400" i="1">
                              <a:effectLst/>
                              <a:latin typeface="Cambria Math"/>
                              <a:ea typeface="Calibri"/>
                              <a:cs typeface="Sakkal Majalla"/>
                            </a:rPr>
                            <m:t>2</m:t>
                          </m:r>
                        </m:sub>
                      </m:sSub>
                      <m:r>
                        <a:rPr lang="en-US" sz="2400" i="1">
                          <a:effectLst/>
                          <a:latin typeface="Cambria Math"/>
                          <a:ea typeface="Calibri"/>
                          <a:cs typeface="Sakkal Majalla"/>
                        </a:rPr>
                        <m:t>×</m:t>
                      </m:r>
                      <m:f>
                        <m:fPr>
                          <m:ctrlPr>
                            <a:rPr lang="en-US" sz="2400" i="1">
                              <a:effectLst/>
                              <a:latin typeface="Cambria Math"/>
                              <a:ea typeface="Calibri"/>
                              <a:cs typeface="Sakkal Majalla"/>
                            </a:rPr>
                          </m:ctrlPr>
                        </m:fPr>
                        <m:num>
                          <m:r>
                            <a:rPr lang="en-US" sz="2400" i="1">
                              <a:effectLst/>
                              <a:latin typeface="Cambria Math"/>
                              <a:ea typeface="Calibri"/>
                              <a:cs typeface="Sakkal Majalla"/>
                            </a:rPr>
                            <m:t>𝑥</m:t>
                          </m:r>
                        </m:num>
                        <m:den>
                          <m:r>
                            <a:rPr lang="en-US" sz="2400" i="1">
                              <a:effectLst/>
                              <a:latin typeface="Cambria Math"/>
                              <a:ea typeface="Calibri"/>
                              <a:cs typeface="Sakkal Majalla"/>
                            </a:rPr>
                            <m:t>𝑦</m:t>
                          </m:r>
                        </m:den>
                      </m:f>
                      <m:r>
                        <a:rPr lang="en-US" sz="2400" i="1">
                          <a:effectLst/>
                          <a:latin typeface="Cambria Math"/>
                          <a:ea typeface="Calibri"/>
                          <a:cs typeface="Sakkal Majalla"/>
                        </a:rPr>
                        <m:t> </m:t>
                      </m:r>
                      <m:d>
                        <m:dPr>
                          <m:ctrlPr>
                            <a:rPr lang="en-US" sz="2400" i="1">
                              <a:effectLst/>
                              <a:latin typeface="Cambria Math"/>
                              <a:ea typeface="Calibri"/>
                              <a:cs typeface="Sakkal Majalla"/>
                            </a:rPr>
                          </m:ctrlPr>
                        </m:dPr>
                        <m:e>
                          <m:r>
                            <a:rPr lang="en-US" sz="2400" i="1">
                              <a:effectLst/>
                              <a:latin typeface="Cambria Math"/>
                              <a:ea typeface="Calibri"/>
                              <a:cs typeface="Sakkal Majalla"/>
                            </a:rPr>
                            <m:t>𝑓𝑜𝑟</m:t>
                          </m:r>
                          <m:r>
                            <a:rPr lang="en-US" sz="2400" i="1">
                              <a:effectLst/>
                              <a:latin typeface="Cambria Math"/>
                              <a:ea typeface="Calibri"/>
                              <a:cs typeface="Sakkal Majalla"/>
                            </a:rPr>
                            <m:t> </m:t>
                          </m:r>
                          <m:r>
                            <a:rPr lang="en-US" sz="2400" i="1">
                              <a:effectLst/>
                              <a:latin typeface="Cambria Math"/>
                              <a:ea typeface="Calibri"/>
                              <a:cs typeface="Sakkal Majalla"/>
                            </a:rPr>
                            <m:t>𝑚𝑎𝑥𝑖𝑚𝑢𝑚</m:t>
                          </m:r>
                          <m:r>
                            <a:rPr lang="en-US" sz="2400" i="1">
                              <a:effectLst/>
                              <a:latin typeface="Cambria Math"/>
                              <a:ea typeface="Calibri"/>
                              <a:cs typeface="Sakkal Majalla"/>
                            </a:rPr>
                            <m:t> </m:t>
                          </m:r>
                          <m:r>
                            <a:rPr lang="en-US" sz="2400" i="1">
                              <a:effectLst/>
                              <a:latin typeface="Cambria Math"/>
                              <a:ea typeface="Calibri"/>
                              <a:cs typeface="Sakkal Majalla"/>
                            </a:rPr>
                            <m:t>𝑝𝑜𝑠𝑖𝑡𝑖𝑜𝑛</m:t>
                          </m:r>
                        </m:e>
                      </m:d>
                    </m:oMath>
                  </m:oMathPara>
                </a14:m>
                <a:endParaRPr lang="en-US" sz="2400" dirty="0" smtClean="0">
                  <a:effectLst/>
                  <a:latin typeface="Calibri"/>
                  <a:ea typeface="Calibri"/>
                  <a:cs typeface="Arial"/>
                </a:endParaRPr>
              </a:p>
              <a:p>
                <a:pPr marL="457200" indent="-457200" algn="just">
                  <a:lnSpc>
                    <a:spcPct val="150000"/>
                  </a:lnSpc>
                  <a:buFont typeface="Wingdings" panose="05000000000000000000" pitchFamily="2" charset="2"/>
                  <a:buChar char="§"/>
                  <a:tabLst>
                    <a:tab pos="-635" algn="l"/>
                  </a:tabLst>
                </a:pPr>
                <a:r>
                  <a:rPr lang="ar-EG" sz="3200" dirty="0">
                    <a:latin typeface="Cambria Math" panose="02040503050406030204" pitchFamily="18" charset="0"/>
                    <a:ea typeface="Cambria Math" panose="02040503050406030204" pitchFamily="18" charset="0"/>
                    <a:cs typeface="Sakkal Majalla" panose="02000000000000000000" pitchFamily="2" charset="-78"/>
                  </a:rPr>
                  <a:t>بطرح المعادلتين السابقتين نحصل على:</a:t>
                </a:r>
                <a:endParaRPr lang="en-US" sz="2000" dirty="0">
                  <a:effectLst/>
                  <a:latin typeface="Cambria Math" panose="02040503050406030204" pitchFamily="18" charset="0"/>
                  <a:ea typeface="Cambria Math" panose="02040503050406030204" pitchFamily="18" charset="0"/>
                  <a:cs typeface="Sakkal Majalla" panose="02000000000000000000" pitchFamily="2" charset="-78"/>
                </a:endParaRPr>
              </a:p>
              <a:p>
                <a:pPr marL="431800" algn="just">
                  <a:lnSpc>
                    <a:spcPct val="150000"/>
                  </a:lnSpc>
                  <a:tabLst>
                    <a:tab pos="-635" algn="l"/>
                  </a:tabLst>
                </a:pPr>
                <a14:m>
                  <m:oMathPara xmlns:m="http://schemas.openxmlformats.org/officeDocument/2006/math">
                    <m:oMathParaPr>
                      <m:jc m:val="centerGroup"/>
                    </m:oMathParaPr>
                    <m:oMath xmlns:m="http://schemas.openxmlformats.org/officeDocument/2006/math">
                      <m:r>
                        <a:rPr lang="en-US" sz="2400" i="1">
                          <a:effectLst/>
                          <a:latin typeface="Cambria Math"/>
                          <a:ea typeface="Calibri"/>
                          <a:cs typeface="Sakkal Majalla"/>
                        </a:rPr>
                        <m:t>𝑠</m:t>
                      </m:r>
                      <m:r>
                        <a:rPr lang="en-US" sz="2400" i="1">
                          <a:effectLst/>
                          <a:latin typeface="Cambria Math"/>
                          <a:ea typeface="Calibri"/>
                          <a:cs typeface="Sakkal Majalla"/>
                        </a:rPr>
                        <m:t>=</m:t>
                      </m:r>
                      <m:f>
                        <m:fPr>
                          <m:ctrlPr>
                            <a:rPr lang="en-US" sz="2400" i="1">
                              <a:effectLst/>
                              <a:latin typeface="Cambria Math"/>
                              <a:ea typeface="Calibri"/>
                              <a:cs typeface="Sakkal Majalla"/>
                            </a:rPr>
                          </m:ctrlPr>
                        </m:fPr>
                        <m:num>
                          <m:sSub>
                            <m:sSubPr>
                              <m:ctrlPr>
                                <a:rPr lang="en-US" sz="2400" i="1">
                                  <a:effectLst/>
                                  <a:latin typeface="Cambria Math"/>
                                  <a:ea typeface="Calibri"/>
                                  <a:cs typeface="Sakkal Majalla"/>
                                </a:rPr>
                              </m:ctrlPr>
                            </m:sSubPr>
                            <m:e>
                              <m:r>
                                <a:rPr lang="en-US" sz="2400" i="1">
                                  <a:effectLst/>
                                  <a:latin typeface="Cambria Math"/>
                                  <a:ea typeface="Calibri"/>
                                  <a:cs typeface="Sakkal Majalla"/>
                                </a:rPr>
                                <m:t>𝑆</m:t>
                              </m:r>
                            </m:e>
                            <m:sub>
                              <m:r>
                                <a:rPr lang="en-US" sz="2400" i="1">
                                  <a:effectLst/>
                                  <a:latin typeface="Cambria Math"/>
                                  <a:ea typeface="Calibri"/>
                                  <a:cs typeface="Sakkal Majalla"/>
                                </a:rPr>
                                <m:t>2</m:t>
                              </m:r>
                            </m:sub>
                          </m:sSub>
                          <m:r>
                            <a:rPr lang="en-US" sz="2400" i="1">
                              <a:effectLst/>
                              <a:latin typeface="Cambria Math"/>
                              <a:ea typeface="Calibri"/>
                              <a:cs typeface="Sakkal Majalla"/>
                            </a:rPr>
                            <m:t>−</m:t>
                          </m:r>
                          <m:sSub>
                            <m:sSubPr>
                              <m:ctrlPr>
                                <a:rPr lang="en-US" sz="2400" i="1">
                                  <a:effectLst/>
                                  <a:latin typeface="Cambria Math"/>
                                  <a:ea typeface="Calibri"/>
                                  <a:cs typeface="Sakkal Majalla"/>
                                </a:rPr>
                              </m:ctrlPr>
                            </m:sSubPr>
                            <m:e>
                              <m:r>
                                <a:rPr lang="en-US" sz="2400" i="1">
                                  <a:effectLst/>
                                  <a:latin typeface="Cambria Math"/>
                                  <a:ea typeface="Calibri"/>
                                  <a:cs typeface="Sakkal Majalla"/>
                                </a:rPr>
                                <m:t>𝑆</m:t>
                              </m:r>
                            </m:e>
                            <m:sub>
                              <m:r>
                                <a:rPr lang="en-US" sz="2400" i="1">
                                  <a:effectLst/>
                                  <a:latin typeface="Cambria Math"/>
                                  <a:ea typeface="Calibri"/>
                                  <a:cs typeface="Sakkal Majalla"/>
                                </a:rPr>
                                <m:t>1</m:t>
                              </m:r>
                            </m:sub>
                          </m:sSub>
                        </m:num>
                        <m:den>
                          <m:r>
                            <a:rPr lang="en-US" sz="2400" i="1">
                              <a:effectLst/>
                              <a:latin typeface="Cambria Math"/>
                              <a:ea typeface="Calibri"/>
                              <a:cs typeface="Sakkal Majalla"/>
                            </a:rPr>
                            <m:t>h</m:t>
                          </m:r>
                        </m:den>
                      </m:f>
                      <m:r>
                        <a:rPr lang="en-US" sz="2400" i="1">
                          <a:effectLst/>
                          <a:latin typeface="Cambria Math"/>
                          <a:ea typeface="Calibri"/>
                          <a:cs typeface="Sakkal Majalla"/>
                        </a:rPr>
                        <m:t>=</m:t>
                      </m:r>
                      <m:d>
                        <m:dPr>
                          <m:begChr m:val="["/>
                          <m:endChr m:val="]"/>
                          <m:ctrlPr>
                            <a:rPr lang="en-US" sz="2400" i="1">
                              <a:effectLst/>
                              <a:latin typeface="Cambria Math"/>
                              <a:ea typeface="Calibri"/>
                              <a:cs typeface="Sakkal Majalla"/>
                            </a:rPr>
                          </m:ctrlPr>
                        </m:dPr>
                        <m:e>
                          <m:f>
                            <m:fPr>
                              <m:ctrlPr>
                                <a:rPr lang="en-US" sz="2400" i="1">
                                  <a:effectLst/>
                                  <a:latin typeface="Cambria Math"/>
                                  <a:ea typeface="Calibri"/>
                                  <a:cs typeface="Sakkal Majalla"/>
                                </a:rPr>
                              </m:ctrlPr>
                            </m:fPr>
                            <m:num>
                              <m:sSub>
                                <m:sSubPr>
                                  <m:ctrlPr>
                                    <a:rPr lang="en-US" sz="2400" i="1">
                                      <a:effectLst/>
                                      <a:latin typeface="Cambria Math"/>
                                      <a:ea typeface="Calibri"/>
                                      <a:cs typeface="Sakkal Majalla"/>
                                    </a:rPr>
                                  </m:ctrlPr>
                                </m:sSubPr>
                                <m:e>
                                  <m:r>
                                    <a:rPr lang="en-US" sz="2400" i="1">
                                      <a:effectLst/>
                                      <a:latin typeface="Cambria Math"/>
                                      <a:ea typeface="Calibri"/>
                                      <a:cs typeface="Sakkal Majalla"/>
                                    </a:rPr>
                                    <m:t>𝐹</m:t>
                                  </m:r>
                                </m:e>
                                <m:sub>
                                  <m:r>
                                    <a:rPr lang="en-US" sz="2400" i="1">
                                      <a:effectLst/>
                                      <a:latin typeface="Cambria Math"/>
                                      <a:ea typeface="Calibri"/>
                                      <a:cs typeface="Sakkal Majalla"/>
                                    </a:rPr>
                                    <m:t>𝐶</m:t>
                                  </m:r>
                                  <m:r>
                                    <a:rPr lang="en-US" sz="2400" i="1">
                                      <a:effectLst/>
                                      <a:latin typeface="Cambria Math"/>
                                      <a:ea typeface="Calibri"/>
                                      <a:cs typeface="Sakkal Majalla"/>
                                    </a:rPr>
                                    <m:t>2</m:t>
                                  </m:r>
                                </m:sub>
                              </m:sSub>
                              <m:r>
                                <a:rPr lang="en-US" sz="2400" i="1">
                                  <a:effectLst/>
                                  <a:latin typeface="Cambria Math"/>
                                  <a:ea typeface="Calibri"/>
                                  <a:cs typeface="Sakkal Majalla"/>
                                </a:rPr>
                                <m:t>−</m:t>
                              </m:r>
                              <m:sSub>
                                <m:sSubPr>
                                  <m:ctrlPr>
                                    <a:rPr lang="en-US" sz="2400" i="1">
                                      <a:effectLst/>
                                      <a:latin typeface="Cambria Math"/>
                                      <a:ea typeface="Calibri"/>
                                      <a:cs typeface="Sakkal Majalla"/>
                                    </a:rPr>
                                  </m:ctrlPr>
                                </m:sSubPr>
                                <m:e>
                                  <m:r>
                                    <a:rPr lang="en-US" sz="2400" i="1">
                                      <a:effectLst/>
                                      <a:latin typeface="Cambria Math"/>
                                      <a:ea typeface="Calibri"/>
                                      <a:cs typeface="Sakkal Majalla"/>
                                    </a:rPr>
                                    <m:t>𝐹</m:t>
                                  </m:r>
                                </m:e>
                                <m:sub>
                                  <m:r>
                                    <a:rPr lang="en-US" sz="2400" i="1">
                                      <a:effectLst/>
                                      <a:latin typeface="Cambria Math"/>
                                      <a:ea typeface="Calibri"/>
                                      <a:cs typeface="Sakkal Majalla"/>
                                    </a:rPr>
                                    <m:t>𝐶</m:t>
                                  </m:r>
                                  <m:r>
                                    <a:rPr lang="en-US" sz="2400" i="1">
                                      <a:effectLst/>
                                      <a:latin typeface="Cambria Math"/>
                                      <a:ea typeface="Calibri"/>
                                      <a:cs typeface="Sakkal Majalla"/>
                                    </a:rPr>
                                    <m:t>1</m:t>
                                  </m:r>
                                </m:sub>
                              </m:sSub>
                            </m:num>
                            <m:den>
                              <m:sSub>
                                <m:sSubPr>
                                  <m:ctrlPr>
                                    <a:rPr lang="en-US" sz="2400" i="1">
                                      <a:effectLst/>
                                      <a:latin typeface="Cambria Math"/>
                                      <a:ea typeface="Calibri"/>
                                      <a:cs typeface="Sakkal Majalla"/>
                                    </a:rPr>
                                  </m:ctrlPr>
                                </m:sSubPr>
                                <m:e>
                                  <m:r>
                                    <a:rPr lang="en-US" sz="2400" i="1">
                                      <a:effectLst/>
                                      <a:latin typeface="Cambria Math"/>
                                      <a:ea typeface="Calibri"/>
                                      <a:cs typeface="Sakkal Majalla"/>
                                    </a:rPr>
                                    <m:t>𝑟</m:t>
                                  </m:r>
                                </m:e>
                                <m:sub>
                                  <m:r>
                                    <a:rPr lang="en-US" sz="2400" i="1">
                                      <a:effectLst/>
                                      <a:latin typeface="Cambria Math"/>
                                      <a:ea typeface="Calibri"/>
                                      <a:cs typeface="Sakkal Majalla"/>
                                    </a:rPr>
                                    <m:t>2</m:t>
                                  </m:r>
                                </m:sub>
                              </m:sSub>
                              <m:r>
                                <a:rPr lang="en-US" sz="2400" i="1">
                                  <a:effectLst/>
                                  <a:latin typeface="Cambria Math"/>
                                  <a:ea typeface="Calibri"/>
                                  <a:cs typeface="Sakkal Majalla"/>
                                </a:rPr>
                                <m:t>−</m:t>
                              </m:r>
                              <m:sSub>
                                <m:sSubPr>
                                  <m:ctrlPr>
                                    <a:rPr lang="en-US" sz="2400" i="1">
                                      <a:effectLst/>
                                      <a:latin typeface="Cambria Math"/>
                                      <a:ea typeface="Calibri"/>
                                      <a:cs typeface="Sakkal Majalla"/>
                                    </a:rPr>
                                  </m:ctrlPr>
                                </m:sSubPr>
                                <m:e>
                                  <m:r>
                                    <a:rPr lang="en-US" sz="2400" i="1">
                                      <a:effectLst/>
                                      <a:latin typeface="Cambria Math"/>
                                      <a:ea typeface="Calibri"/>
                                      <a:cs typeface="Sakkal Majalla"/>
                                    </a:rPr>
                                    <m:t>𝑟</m:t>
                                  </m:r>
                                </m:e>
                                <m:sub>
                                  <m:r>
                                    <a:rPr lang="en-US" sz="2400" i="1">
                                      <a:effectLst/>
                                      <a:latin typeface="Cambria Math"/>
                                      <a:ea typeface="Calibri"/>
                                      <a:cs typeface="Sakkal Majalla"/>
                                    </a:rPr>
                                    <m:t>1</m:t>
                                  </m:r>
                                </m:sub>
                              </m:sSub>
                            </m:den>
                          </m:f>
                        </m:e>
                      </m:d>
                      <m:r>
                        <a:rPr lang="en-US" sz="2400" i="1">
                          <a:effectLst/>
                          <a:latin typeface="Cambria Math"/>
                          <a:ea typeface="Calibri"/>
                          <a:cs typeface="Sakkal Majalla"/>
                        </a:rPr>
                        <m:t>×</m:t>
                      </m:r>
                      <m:sSup>
                        <m:sSupPr>
                          <m:ctrlPr>
                            <a:rPr lang="en-US" sz="2400" i="1">
                              <a:effectLst/>
                              <a:latin typeface="Cambria Math"/>
                              <a:ea typeface="Calibri"/>
                              <a:cs typeface="Sakkal Majalla"/>
                            </a:rPr>
                          </m:ctrlPr>
                        </m:sSupPr>
                        <m:e>
                          <m:d>
                            <m:dPr>
                              <m:ctrlPr>
                                <a:rPr lang="en-US" sz="2400" i="1">
                                  <a:effectLst/>
                                  <a:latin typeface="Cambria Math"/>
                                  <a:ea typeface="Calibri"/>
                                  <a:cs typeface="Sakkal Majalla"/>
                                </a:rPr>
                              </m:ctrlPr>
                            </m:dPr>
                            <m:e>
                              <m:f>
                                <m:fPr>
                                  <m:ctrlPr>
                                    <a:rPr lang="en-US" sz="2400" i="1">
                                      <a:effectLst/>
                                      <a:latin typeface="Cambria Math"/>
                                      <a:ea typeface="Calibri"/>
                                      <a:cs typeface="Sakkal Majalla"/>
                                    </a:rPr>
                                  </m:ctrlPr>
                                </m:fPr>
                                <m:num>
                                  <m:r>
                                    <a:rPr lang="en-US" sz="2400" i="1">
                                      <a:effectLst/>
                                      <a:latin typeface="Cambria Math"/>
                                      <a:ea typeface="Calibri"/>
                                      <a:cs typeface="Sakkal Majalla"/>
                                    </a:rPr>
                                    <m:t>𝑥</m:t>
                                  </m:r>
                                </m:num>
                                <m:den>
                                  <m:r>
                                    <a:rPr lang="en-US" sz="2400" i="1">
                                      <a:effectLst/>
                                      <a:latin typeface="Cambria Math"/>
                                      <a:ea typeface="Calibri"/>
                                      <a:cs typeface="Sakkal Majalla"/>
                                    </a:rPr>
                                    <m:t>𝑦</m:t>
                                  </m:r>
                                </m:den>
                              </m:f>
                            </m:e>
                          </m:d>
                        </m:e>
                        <m:sup>
                          <m:r>
                            <a:rPr lang="en-US" sz="2400" i="1">
                              <a:effectLst/>
                              <a:latin typeface="Cambria Math"/>
                              <a:ea typeface="Calibri"/>
                              <a:cs typeface="Sakkal Majalla"/>
                            </a:rPr>
                            <m:t>2</m:t>
                          </m:r>
                        </m:sup>
                      </m:sSup>
                      <m:r>
                        <a:rPr lang="en-US" sz="2400" i="1">
                          <a:effectLst/>
                          <a:latin typeface="Cambria Math"/>
                          <a:ea typeface="Calibri"/>
                          <a:cs typeface="Sakkal Majalla"/>
                        </a:rPr>
                        <m:t>…   (</m:t>
                      </m:r>
                      <m:r>
                        <a:rPr lang="en-US" sz="2400" i="1">
                          <a:effectLst/>
                          <a:latin typeface="Cambria Math"/>
                          <a:ea typeface="Calibri"/>
                          <a:cs typeface="Sakkal Majalla"/>
                        </a:rPr>
                        <m:t>𝑣𝑖𝑖</m:t>
                      </m:r>
                      <m:r>
                        <a:rPr lang="en-US" sz="2400" i="1">
                          <a:effectLst/>
                          <a:latin typeface="Cambria Math"/>
                          <a:ea typeface="Calibri"/>
                          <a:cs typeface="Sakkal Majalla"/>
                        </a:rPr>
                        <m:t>)</m:t>
                      </m:r>
                    </m:oMath>
                  </m:oMathPara>
                </a14:m>
                <a:endParaRPr lang="en-US" sz="1600" dirty="0">
                  <a:effectLst/>
                  <a:latin typeface="Calibri"/>
                  <a:ea typeface="Calibri"/>
                  <a:cs typeface="Arial"/>
                </a:endParaRPr>
              </a:p>
              <a:p>
                <a:pPr marL="431800" algn="r">
                  <a:lnSpc>
                    <a:spcPct val="130000"/>
                  </a:lnSpc>
                  <a:spcAft>
                    <a:spcPts val="0"/>
                  </a:spcAft>
                  <a:tabLst>
                    <a:tab pos="-635" algn="l"/>
                  </a:tabLst>
                </a:pPr>
                <a:endParaRPr lang="en-US" sz="2400" dirty="0">
                  <a:effectLst/>
                  <a:latin typeface="Calibri"/>
                  <a:ea typeface="Calibri"/>
                  <a:cs typeface="Arial"/>
                </a:endParaRPr>
              </a:p>
            </p:txBody>
          </p:sp>
        </mc:Choice>
        <mc:Fallback>
          <p:sp>
            <p:nvSpPr>
              <p:cNvPr id="4" name="Rectangle 3"/>
              <p:cNvSpPr>
                <a:spLocks noRot="1" noChangeAspect="1" noMove="1" noResize="1" noEditPoints="1" noAdjustHandles="1" noChangeArrowheads="1" noChangeShapeType="1" noTextEdit="1"/>
              </p:cNvSpPr>
              <p:nvPr/>
            </p:nvSpPr>
            <p:spPr>
              <a:xfrm>
                <a:off x="1259632" y="982473"/>
                <a:ext cx="7632848" cy="4752327"/>
              </a:xfrm>
              <a:prstGeom prst="rect">
                <a:avLst/>
              </a:prstGeom>
              <a:blipFill rotWithShape="1">
                <a:blip r:embed="rId2"/>
                <a:stretch>
                  <a:fillRect r="-1837"/>
                </a:stretch>
              </a:blipFill>
            </p:spPr>
            <p:txBody>
              <a:bodyPr/>
              <a:lstStyle/>
              <a:p>
                <a:r>
                  <a:rPr lang="ar-EG">
                    <a:noFill/>
                  </a:rPr>
                  <a:t> </a:t>
                </a:r>
              </a:p>
            </p:txBody>
          </p:sp>
        </mc:Fallback>
      </mc:AlternateContent>
    </p:spTree>
    <p:extLst>
      <p:ext uri="{BB962C8B-B14F-4D97-AF65-F5344CB8AC3E}">
        <p14:creationId xmlns:p14="http://schemas.microsoft.com/office/powerpoint/2010/main" val="10685525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648072"/>
          </a:xfrm>
        </p:spPr>
        <p:txBody>
          <a:bodyPr>
            <a:no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ملاحظات على تقدير البراح لمنظم هارتنل</a:t>
            </a:r>
            <a:endPar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4" name="Rectangle 3"/>
          <p:cNvSpPr/>
          <p:nvPr/>
        </p:nvSpPr>
        <p:spPr>
          <a:xfrm>
            <a:off x="1259632" y="1196752"/>
            <a:ext cx="7632848" cy="5004447"/>
          </a:xfrm>
          <a:prstGeom prst="rect">
            <a:avLst/>
          </a:prstGeom>
        </p:spPr>
        <p:txBody>
          <a:bodyPr wrap="square">
            <a:spAutoFit/>
          </a:bodyPr>
          <a:lstStyle/>
          <a:p>
            <a:pPr marL="342900" lvl="0" indent="-342900" algn="just">
              <a:lnSpc>
                <a:spcPct val="150000"/>
              </a:lnSpc>
              <a:buFont typeface="Wingdings"/>
              <a:buChar char=""/>
              <a:tabLst>
                <a:tab pos="-635" algn="l"/>
              </a:tabLst>
            </a:pPr>
            <a:r>
              <a:rPr lang="ar-EG" sz="3200" dirty="0">
                <a:latin typeface="Cambria Math" panose="02040503050406030204" pitchFamily="18" charset="0"/>
                <a:ea typeface="Cambria Math" panose="02040503050406030204" pitchFamily="18" charset="0"/>
                <a:cs typeface="Sakkal Majalla" panose="02000000000000000000" pitchFamily="2" charset="-78"/>
              </a:rPr>
              <a:t>عندما يتم أخذ الإحتكاك في الإعتبار فإن وزن الجلبة </a:t>
            </a:r>
            <a:r>
              <a:rPr lang="en-US" sz="2800" dirty="0">
                <a:latin typeface="Cambria Math" panose="02040503050406030204" pitchFamily="18" charset="0"/>
                <a:ea typeface="Cambria Math" panose="02040503050406030204" pitchFamily="18" charset="0"/>
                <a:cs typeface="Sakkal Majalla" panose="02000000000000000000" pitchFamily="2" charset="-78"/>
              </a:rPr>
              <a:t>(</a:t>
            </a:r>
            <a:r>
              <a:rPr lang="en-US" sz="2800" dirty="0" err="1">
                <a:latin typeface="Cambria Math" panose="02040503050406030204" pitchFamily="18" charset="0"/>
                <a:ea typeface="Cambria Math" panose="02040503050406030204" pitchFamily="18" charset="0"/>
                <a:cs typeface="Sakkal Majalla" panose="02000000000000000000" pitchFamily="2" charset="-78"/>
              </a:rPr>
              <a:t>M.g</a:t>
            </a:r>
            <a:r>
              <a:rPr lang="en-US" sz="2800" dirty="0">
                <a:latin typeface="Cambria Math" panose="02040503050406030204" pitchFamily="18" charset="0"/>
                <a:ea typeface="Cambria Math" panose="02040503050406030204" pitchFamily="18" charset="0"/>
                <a:cs typeface="Sakkal Majalla" panose="02000000000000000000" pitchFamily="2" charset="-78"/>
              </a:rPr>
              <a:t>)</a:t>
            </a:r>
            <a:r>
              <a:rPr lang="ar-EG" sz="3200" dirty="0">
                <a:latin typeface="Cambria Math" panose="02040503050406030204" pitchFamily="18" charset="0"/>
                <a:ea typeface="Cambria Math" panose="02040503050406030204" pitchFamily="18" charset="0"/>
                <a:cs typeface="Sakkal Majalla" panose="02000000000000000000" pitchFamily="2" charset="-78"/>
              </a:rPr>
              <a:t> سوف يتغير إلى </a:t>
            </a:r>
            <a:r>
              <a:rPr lang="en-US" sz="2800" dirty="0">
                <a:latin typeface="Cambria Math" panose="02040503050406030204" pitchFamily="18" charset="0"/>
                <a:ea typeface="Cambria Math" panose="02040503050406030204" pitchFamily="18" charset="0"/>
                <a:cs typeface="Sakkal Majalla" panose="02000000000000000000" pitchFamily="2" charset="-78"/>
              </a:rPr>
              <a:t>(</a:t>
            </a:r>
            <a:r>
              <a:rPr lang="en-US" sz="2800" dirty="0" err="1">
                <a:latin typeface="Cambria Math" panose="02040503050406030204" pitchFamily="18" charset="0"/>
                <a:ea typeface="Cambria Math" panose="02040503050406030204" pitchFamily="18" charset="0"/>
                <a:cs typeface="Sakkal Majalla" panose="02000000000000000000" pitchFamily="2" charset="-78"/>
              </a:rPr>
              <a:t>M.g</a:t>
            </a:r>
            <a:r>
              <a:rPr lang="en-US" sz="2800" dirty="0">
                <a:latin typeface="Cambria Math" panose="02040503050406030204" pitchFamily="18" charset="0"/>
                <a:ea typeface="Cambria Math" panose="02040503050406030204" pitchFamily="18" charset="0"/>
                <a:cs typeface="Sakkal Majalla" panose="02000000000000000000" pitchFamily="2" charset="-78"/>
              </a:rPr>
              <a:t>  </a:t>
            </a:r>
            <a:r>
              <a:rPr lang="en-US" sz="1600" dirty="0">
                <a:latin typeface="Cambria Math" panose="02040503050406030204" pitchFamily="18" charset="0"/>
                <a:ea typeface="Cambria Math" panose="02040503050406030204" pitchFamily="18" charset="0"/>
                <a:cs typeface="Sakkal Majalla" panose="02000000000000000000" pitchFamily="2" charset="-78"/>
                <a:sym typeface="Symbol"/>
              </a:rPr>
              <a:t></a:t>
            </a:r>
            <a:r>
              <a:rPr lang="en-US" sz="2800" dirty="0">
                <a:latin typeface="Cambria Math" panose="02040503050406030204" pitchFamily="18" charset="0"/>
                <a:ea typeface="Cambria Math" panose="02040503050406030204" pitchFamily="18" charset="0"/>
                <a:cs typeface="Sakkal Majalla" panose="02000000000000000000" pitchFamily="2" charset="-78"/>
              </a:rPr>
              <a:t> F)</a:t>
            </a:r>
            <a:r>
              <a:rPr lang="ar-EG" sz="3200" dirty="0">
                <a:latin typeface="Cambria Math" panose="02040503050406030204" pitchFamily="18" charset="0"/>
                <a:ea typeface="Cambria Math" panose="02040503050406030204" pitchFamily="18" charset="0"/>
                <a:cs typeface="Sakkal Majalla" panose="02000000000000000000" pitchFamily="2" charset="-78"/>
              </a:rPr>
              <a:t>.</a:t>
            </a:r>
            <a:endParaRPr lang="en-US" sz="2000" dirty="0">
              <a:latin typeface="Cambria Math" panose="02040503050406030204" pitchFamily="18" charset="0"/>
              <a:ea typeface="Cambria Math" panose="02040503050406030204" pitchFamily="18" charset="0"/>
              <a:cs typeface="Sakkal Majalla" panose="02000000000000000000" pitchFamily="2" charset="-78"/>
            </a:endParaRPr>
          </a:p>
          <a:p>
            <a:pPr marL="342900" lvl="0" indent="-342900" algn="just">
              <a:lnSpc>
                <a:spcPct val="150000"/>
              </a:lnSpc>
              <a:buFont typeface="Wingdings"/>
              <a:buChar char=""/>
              <a:tabLst>
                <a:tab pos="-635" algn="l"/>
              </a:tabLst>
            </a:pPr>
            <a:r>
              <a:rPr lang="ar-EG" sz="3200" dirty="0">
                <a:latin typeface="Cambria Math" panose="02040503050406030204" pitchFamily="18" charset="0"/>
                <a:ea typeface="Cambria Math" panose="02040503050406030204" pitchFamily="18" charset="0"/>
                <a:cs typeface="Sakkal Majalla" panose="02000000000000000000" pitchFamily="2" charset="-78"/>
              </a:rPr>
              <a:t>قوة الطرد المركزي </a:t>
            </a:r>
            <a:r>
              <a:rPr lang="en-US" sz="2800" dirty="0">
                <a:latin typeface="Cambria Math" panose="02040503050406030204" pitchFamily="18" charset="0"/>
                <a:ea typeface="Cambria Math" panose="02040503050406030204" pitchFamily="18" charset="0"/>
                <a:cs typeface="Sakkal Majalla" panose="02000000000000000000" pitchFamily="2" charset="-78"/>
              </a:rPr>
              <a:t>(F</a:t>
            </a:r>
            <a:r>
              <a:rPr lang="en-US" sz="2800" baseline="-25000" dirty="0">
                <a:latin typeface="Cambria Math" panose="02040503050406030204" pitchFamily="18" charset="0"/>
                <a:ea typeface="Cambria Math" panose="02040503050406030204" pitchFamily="18" charset="0"/>
                <a:cs typeface="Sakkal Majalla" panose="02000000000000000000" pitchFamily="2" charset="-78"/>
              </a:rPr>
              <a:t>C</a:t>
            </a:r>
            <a:r>
              <a:rPr lang="en-US" sz="2800" dirty="0">
                <a:latin typeface="Cambria Math" panose="02040503050406030204" pitchFamily="18" charset="0"/>
                <a:ea typeface="Cambria Math" panose="02040503050406030204" pitchFamily="18" charset="0"/>
                <a:cs typeface="Sakkal Majalla" panose="02000000000000000000" pitchFamily="2" charset="-78"/>
              </a:rPr>
              <a:t>)</a:t>
            </a:r>
            <a:r>
              <a:rPr lang="ar-EG" sz="3200" dirty="0">
                <a:latin typeface="Cambria Math" panose="02040503050406030204" pitchFamily="18" charset="0"/>
                <a:ea typeface="Cambria Math" panose="02040503050406030204" pitchFamily="18" charset="0"/>
                <a:cs typeface="Sakkal Majalla" panose="02000000000000000000" pitchFamily="2" charset="-78"/>
              </a:rPr>
              <a:t> عند الموضع المتوسط أي الموضع الذي يقع بين الموضع ألأقصى والموضع الأدنى والذي عنده نصف قطر الدوران </a:t>
            </a:r>
            <a:r>
              <a:rPr lang="ar-EG" sz="3200" dirty="0" smtClean="0">
                <a:latin typeface="Cambria Math" panose="02040503050406030204" pitchFamily="18" charset="0"/>
                <a:ea typeface="Cambria Math" panose="02040503050406030204" pitchFamily="18" charset="0"/>
                <a:cs typeface="Sakkal Majalla" panose="02000000000000000000" pitchFamily="2" charset="-78"/>
              </a:rPr>
              <a:t>يساوي</a:t>
            </a:r>
            <a:r>
              <a:rPr lang="en-US" sz="2800" dirty="0" smtClean="0">
                <a:latin typeface="Cambria Math" panose="02040503050406030204" pitchFamily="18" charset="0"/>
                <a:ea typeface="Cambria Math" panose="02040503050406030204" pitchFamily="18" charset="0"/>
                <a:cs typeface="Sakkal Majalla" panose="02000000000000000000" pitchFamily="2" charset="-78"/>
              </a:rPr>
              <a:t>(r</a:t>
            </a:r>
            <a:r>
              <a:rPr lang="en-US" sz="2800" dirty="0">
                <a:latin typeface="Cambria Math" panose="02040503050406030204" pitchFamily="18" charset="0"/>
                <a:ea typeface="Cambria Math" panose="02040503050406030204" pitchFamily="18" charset="0"/>
                <a:cs typeface="Sakkal Majalla" panose="02000000000000000000" pitchFamily="2" charset="-78"/>
              </a:rPr>
              <a:t>)</a:t>
            </a:r>
            <a:r>
              <a:rPr lang="en-US" sz="3200" dirty="0">
                <a:latin typeface="Cambria Math" panose="02040503050406030204" pitchFamily="18" charset="0"/>
                <a:ea typeface="Cambria Math" panose="02040503050406030204" pitchFamily="18" charset="0"/>
                <a:cs typeface="Sakkal Majalla" panose="02000000000000000000" pitchFamily="2" charset="-78"/>
              </a:rPr>
              <a:t>  </a:t>
            </a:r>
            <a:r>
              <a:rPr lang="ar-EG" sz="3200" dirty="0" smtClean="0">
                <a:latin typeface="Cambria Math" panose="02040503050406030204" pitchFamily="18" charset="0"/>
                <a:ea typeface="Cambria Math" panose="02040503050406030204" pitchFamily="18" charset="0"/>
                <a:cs typeface="Sakkal Majalla" panose="02000000000000000000" pitchFamily="2" charset="-78"/>
              </a:rPr>
              <a:t> وحيث </a:t>
            </a:r>
            <a:r>
              <a:rPr lang="ar-EG" sz="3200" dirty="0">
                <a:latin typeface="Cambria Math" panose="02040503050406030204" pitchFamily="18" charset="0"/>
                <a:ea typeface="Cambria Math" panose="02040503050406030204" pitchFamily="18" charset="0"/>
                <a:cs typeface="Sakkal Majalla" panose="02000000000000000000" pitchFamily="2" charset="-78"/>
              </a:rPr>
              <a:t>أن صلابة الياي ثابتة لكل الأوضاع فإن المعادلة </a:t>
            </a:r>
            <a:r>
              <a:rPr lang="en-US" sz="2800" dirty="0">
                <a:latin typeface="Cambria Math" panose="02040503050406030204" pitchFamily="18" charset="0"/>
                <a:ea typeface="Cambria Math" panose="02040503050406030204" pitchFamily="18" charset="0"/>
                <a:cs typeface="Sakkal Majalla" panose="02000000000000000000" pitchFamily="2" charset="-78"/>
              </a:rPr>
              <a:t>(vii)</a:t>
            </a:r>
            <a:r>
              <a:rPr lang="ar-EG" sz="3200" dirty="0">
                <a:latin typeface="Cambria Math" panose="02040503050406030204" pitchFamily="18" charset="0"/>
                <a:ea typeface="Cambria Math" panose="02040503050406030204" pitchFamily="18" charset="0"/>
                <a:cs typeface="Sakkal Majalla" panose="02000000000000000000" pitchFamily="2" charset="-78"/>
              </a:rPr>
              <a:t> تصبح كما يلي:</a:t>
            </a:r>
            <a:endParaRPr lang="en-US" sz="2000" dirty="0">
              <a:latin typeface="Cambria Math" panose="02040503050406030204" pitchFamily="18" charset="0"/>
              <a:ea typeface="Cambria Math" panose="02040503050406030204" pitchFamily="18" charset="0"/>
              <a:cs typeface="Sakkal Majalla" panose="02000000000000000000" pitchFamily="2" charset="-78"/>
            </a:endParaRPr>
          </a:p>
          <a:p>
            <a:pPr marL="431800" algn="r">
              <a:lnSpc>
                <a:spcPct val="130000"/>
              </a:lnSpc>
              <a:spcAft>
                <a:spcPts val="0"/>
              </a:spcAft>
              <a:tabLst>
                <a:tab pos="-635" algn="l"/>
              </a:tabLst>
            </a:pPr>
            <a:endParaRPr lang="en-US" sz="2400" dirty="0">
              <a:effectLst/>
              <a:latin typeface="Calibri"/>
              <a:ea typeface="Calibri"/>
              <a:cs typeface="Arial"/>
            </a:endParaRPr>
          </a:p>
        </p:txBody>
      </p:sp>
    </p:spTree>
    <p:extLst>
      <p:ext uri="{BB962C8B-B14F-4D97-AF65-F5344CB8AC3E}">
        <p14:creationId xmlns:p14="http://schemas.microsoft.com/office/powerpoint/2010/main" val="25994164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648072"/>
          </a:xfrm>
        </p:spPr>
        <p:txBody>
          <a:bodyPr>
            <a:no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ملاحظات على تقدير البراح لمنظم هارتنل</a:t>
            </a:r>
            <a:endPar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mc:AlternateContent xmlns:mc="http://schemas.openxmlformats.org/markup-compatibility/2006">
        <mc:Choice xmlns:a14="http://schemas.microsoft.com/office/drawing/2010/main" Requires="a14">
          <p:sp>
            <p:nvSpPr>
              <p:cNvPr id="4" name="Rectangle 3"/>
              <p:cNvSpPr/>
              <p:nvPr/>
            </p:nvSpPr>
            <p:spPr>
              <a:xfrm>
                <a:off x="1259632" y="1196752"/>
                <a:ext cx="7632848" cy="5348965"/>
              </a:xfrm>
              <a:prstGeom prst="rect">
                <a:avLst/>
              </a:prstGeom>
            </p:spPr>
            <p:txBody>
              <a:bodyPr wrap="square">
                <a:spAutoFit/>
              </a:bodyPr>
              <a:lstStyle/>
              <a:p>
                <a:pPr marL="457200" indent="-457200" algn="just">
                  <a:buFont typeface="Wingdings" panose="05000000000000000000" pitchFamily="2" charset="2"/>
                  <a:buChar char="§"/>
                  <a:tabLst>
                    <a:tab pos="-635" algn="l"/>
                  </a:tabLst>
                </a:pPr>
                <a:r>
                  <a:rPr lang="ar-EG" sz="3200" dirty="0">
                    <a:latin typeface="Cambria Math" panose="02040503050406030204" pitchFamily="18" charset="0"/>
                    <a:ea typeface="Cambria Math" panose="02040503050406030204" pitchFamily="18" charset="0"/>
                    <a:cs typeface="Sakkal Majalla" panose="02000000000000000000" pitchFamily="2" charset="-78"/>
                  </a:rPr>
                  <a:t>في حالة الموضع المتوسط مع الموضع الأدني</a:t>
                </a:r>
                <a:endParaRPr lang="en-US" sz="2000" dirty="0">
                  <a:effectLst/>
                  <a:latin typeface="Cambria Math" panose="02040503050406030204" pitchFamily="18" charset="0"/>
                  <a:ea typeface="Cambria Math" panose="02040503050406030204" pitchFamily="18" charset="0"/>
                  <a:cs typeface="Sakkal Majalla" panose="02000000000000000000" pitchFamily="2" charset="-78"/>
                </a:endParaRPr>
              </a:p>
              <a:p>
                <a:pPr marL="1092200" algn="just">
                  <a:tabLst>
                    <a:tab pos="-635" algn="l"/>
                  </a:tabLst>
                </a:pPr>
                <a14:m>
                  <m:oMathPara xmlns:m="http://schemas.openxmlformats.org/officeDocument/2006/math">
                    <m:oMathParaPr>
                      <m:jc m:val="centerGroup"/>
                    </m:oMathParaPr>
                    <m:oMath xmlns:m="http://schemas.openxmlformats.org/officeDocument/2006/math">
                      <m:r>
                        <a:rPr lang="en-US" sz="3200" i="1">
                          <a:effectLst/>
                          <a:latin typeface="Cambria Math" panose="02040503050406030204" pitchFamily="18" charset="0"/>
                          <a:ea typeface="Cambria Math" panose="02040503050406030204" pitchFamily="18" charset="0"/>
                          <a:cs typeface="Sakkal Majalla"/>
                        </a:rPr>
                        <m:t>𝑠</m:t>
                      </m:r>
                      <m:r>
                        <a:rPr lang="en-US" sz="3200" i="1">
                          <a:effectLst/>
                          <a:latin typeface="Cambria Math" panose="02040503050406030204" pitchFamily="18" charset="0"/>
                          <a:ea typeface="Cambria Math" panose="02040503050406030204" pitchFamily="18" charset="0"/>
                          <a:cs typeface="Sakkal Majalla"/>
                        </a:rPr>
                        <m:t>=</m:t>
                      </m:r>
                      <m:r>
                        <a:rPr lang="en-US" sz="3200" i="1">
                          <a:effectLst/>
                          <a:latin typeface="Cambria Math" panose="02040503050406030204" pitchFamily="18" charset="0"/>
                          <a:ea typeface="Cambria Math" panose="02040503050406030204" pitchFamily="18" charset="0"/>
                          <a:cs typeface="Sakkal Majalla"/>
                        </a:rPr>
                        <m:t>2</m:t>
                      </m:r>
                      <m:d>
                        <m:dPr>
                          <m:begChr m:val="["/>
                          <m:endChr m:val="]"/>
                          <m:ctrlPr>
                            <a:rPr lang="en-US" sz="3200" i="1">
                              <a:effectLst/>
                              <a:latin typeface="Cambria Math" panose="02040503050406030204" pitchFamily="18" charset="0"/>
                              <a:ea typeface="Cambria Math" panose="02040503050406030204" pitchFamily="18" charset="0"/>
                              <a:cs typeface="Sakkal Majalla"/>
                            </a:rPr>
                          </m:ctrlPr>
                        </m:dPr>
                        <m:e>
                          <m:f>
                            <m:fPr>
                              <m:ctrlPr>
                                <a:rPr lang="en-US" sz="3200" i="1">
                                  <a:effectLst/>
                                  <a:latin typeface="Cambria Math" panose="02040503050406030204" pitchFamily="18" charset="0"/>
                                  <a:ea typeface="Cambria Math" panose="02040503050406030204" pitchFamily="18" charset="0"/>
                                  <a:cs typeface="Sakkal Majalla"/>
                                </a:rPr>
                              </m:ctrlPr>
                            </m:fPr>
                            <m:num>
                              <m:sSub>
                                <m:sSubPr>
                                  <m:ctrlPr>
                                    <a:rPr lang="en-US" sz="3200" i="1">
                                      <a:effectLst/>
                                      <a:latin typeface="Cambria Math" panose="02040503050406030204" pitchFamily="18" charset="0"/>
                                      <a:ea typeface="Cambria Math" panose="02040503050406030204" pitchFamily="18" charset="0"/>
                                      <a:cs typeface="Sakkal Majalla"/>
                                    </a:rPr>
                                  </m:ctrlPr>
                                </m:sSubPr>
                                <m:e>
                                  <m:r>
                                    <a:rPr lang="en-US" sz="3200" i="1">
                                      <a:effectLst/>
                                      <a:latin typeface="Cambria Math" panose="02040503050406030204" pitchFamily="18" charset="0"/>
                                      <a:ea typeface="Cambria Math" panose="02040503050406030204" pitchFamily="18" charset="0"/>
                                      <a:cs typeface="Sakkal Majalla"/>
                                    </a:rPr>
                                    <m:t>𝐹</m:t>
                                  </m:r>
                                </m:e>
                                <m:sub>
                                  <m:r>
                                    <a:rPr lang="en-US" sz="3200" i="1">
                                      <a:effectLst/>
                                      <a:latin typeface="Cambria Math" panose="02040503050406030204" pitchFamily="18" charset="0"/>
                                      <a:ea typeface="Cambria Math" panose="02040503050406030204" pitchFamily="18" charset="0"/>
                                      <a:cs typeface="Sakkal Majalla"/>
                                    </a:rPr>
                                    <m:t>𝐶</m:t>
                                  </m:r>
                                </m:sub>
                              </m:sSub>
                              <m:r>
                                <a:rPr lang="en-US" sz="3200" i="1">
                                  <a:effectLst/>
                                  <a:latin typeface="Cambria Math" panose="02040503050406030204" pitchFamily="18" charset="0"/>
                                  <a:ea typeface="Cambria Math" panose="02040503050406030204" pitchFamily="18" charset="0"/>
                                  <a:cs typeface="Sakkal Majalla"/>
                                </a:rPr>
                                <m:t>−</m:t>
                              </m:r>
                              <m:sSub>
                                <m:sSubPr>
                                  <m:ctrlPr>
                                    <a:rPr lang="en-US" sz="3200" i="1">
                                      <a:effectLst/>
                                      <a:latin typeface="Cambria Math" panose="02040503050406030204" pitchFamily="18" charset="0"/>
                                      <a:ea typeface="Cambria Math" panose="02040503050406030204" pitchFamily="18" charset="0"/>
                                      <a:cs typeface="Sakkal Majalla"/>
                                    </a:rPr>
                                  </m:ctrlPr>
                                </m:sSubPr>
                                <m:e>
                                  <m:r>
                                    <a:rPr lang="en-US" sz="3200" i="1">
                                      <a:effectLst/>
                                      <a:latin typeface="Cambria Math" panose="02040503050406030204" pitchFamily="18" charset="0"/>
                                      <a:ea typeface="Cambria Math" panose="02040503050406030204" pitchFamily="18" charset="0"/>
                                      <a:cs typeface="Sakkal Majalla"/>
                                    </a:rPr>
                                    <m:t>𝐹</m:t>
                                  </m:r>
                                </m:e>
                                <m:sub>
                                  <m:r>
                                    <a:rPr lang="en-US" sz="3200" i="1">
                                      <a:effectLst/>
                                      <a:latin typeface="Cambria Math" panose="02040503050406030204" pitchFamily="18" charset="0"/>
                                      <a:ea typeface="Cambria Math" panose="02040503050406030204" pitchFamily="18" charset="0"/>
                                      <a:cs typeface="Sakkal Majalla"/>
                                    </a:rPr>
                                    <m:t>𝐶</m:t>
                                  </m:r>
                                  <m:r>
                                    <a:rPr lang="en-US" sz="3200" i="1">
                                      <a:effectLst/>
                                      <a:latin typeface="Cambria Math" panose="02040503050406030204" pitchFamily="18" charset="0"/>
                                      <a:ea typeface="Cambria Math" panose="02040503050406030204" pitchFamily="18" charset="0"/>
                                      <a:cs typeface="Sakkal Majalla"/>
                                    </a:rPr>
                                    <m:t>1</m:t>
                                  </m:r>
                                </m:sub>
                              </m:sSub>
                            </m:num>
                            <m:den>
                              <m:r>
                                <a:rPr lang="en-US" sz="3200" i="1">
                                  <a:effectLst/>
                                  <a:latin typeface="Cambria Math" panose="02040503050406030204" pitchFamily="18" charset="0"/>
                                  <a:ea typeface="Cambria Math" panose="02040503050406030204" pitchFamily="18" charset="0"/>
                                  <a:cs typeface="Sakkal Majalla"/>
                                </a:rPr>
                                <m:t>𝑟</m:t>
                              </m:r>
                              <m:r>
                                <a:rPr lang="en-US" sz="3200" i="1">
                                  <a:effectLst/>
                                  <a:latin typeface="Cambria Math" panose="02040503050406030204" pitchFamily="18" charset="0"/>
                                  <a:ea typeface="Cambria Math" panose="02040503050406030204" pitchFamily="18" charset="0"/>
                                  <a:cs typeface="Sakkal Majalla"/>
                                </a:rPr>
                                <m:t>−</m:t>
                              </m:r>
                              <m:sSub>
                                <m:sSubPr>
                                  <m:ctrlPr>
                                    <a:rPr lang="en-US" sz="3200" i="1">
                                      <a:effectLst/>
                                      <a:latin typeface="Cambria Math" panose="02040503050406030204" pitchFamily="18" charset="0"/>
                                      <a:ea typeface="Cambria Math" panose="02040503050406030204" pitchFamily="18" charset="0"/>
                                      <a:cs typeface="Sakkal Majalla"/>
                                    </a:rPr>
                                  </m:ctrlPr>
                                </m:sSubPr>
                                <m:e>
                                  <m:r>
                                    <a:rPr lang="en-US" sz="3200" i="1">
                                      <a:effectLst/>
                                      <a:latin typeface="Cambria Math" panose="02040503050406030204" pitchFamily="18" charset="0"/>
                                      <a:ea typeface="Cambria Math" panose="02040503050406030204" pitchFamily="18" charset="0"/>
                                      <a:cs typeface="Sakkal Majalla"/>
                                    </a:rPr>
                                    <m:t>𝑟</m:t>
                                  </m:r>
                                </m:e>
                                <m:sub>
                                  <m:r>
                                    <a:rPr lang="en-US" sz="3200" i="1">
                                      <a:effectLst/>
                                      <a:latin typeface="Cambria Math" panose="02040503050406030204" pitchFamily="18" charset="0"/>
                                      <a:ea typeface="Cambria Math" panose="02040503050406030204" pitchFamily="18" charset="0"/>
                                      <a:cs typeface="Sakkal Majalla"/>
                                    </a:rPr>
                                    <m:t>1</m:t>
                                  </m:r>
                                </m:sub>
                              </m:sSub>
                            </m:den>
                          </m:f>
                        </m:e>
                      </m:d>
                      <m:r>
                        <a:rPr lang="en-US" sz="3200" i="1">
                          <a:effectLst/>
                          <a:latin typeface="Cambria Math" panose="02040503050406030204" pitchFamily="18" charset="0"/>
                          <a:ea typeface="Cambria Math" panose="02040503050406030204" pitchFamily="18" charset="0"/>
                          <a:cs typeface="Sakkal Majalla"/>
                        </a:rPr>
                        <m:t>×</m:t>
                      </m:r>
                      <m:sSup>
                        <m:sSupPr>
                          <m:ctrlPr>
                            <a:rPr lang="en-US" sz="3200" i="1">
                              <a:effectLst/>
                              <a:latin typeface="Cambria Math" panose="02040503050406030204" pitchFamily="18" charset="0"/>
                              <a:ea typeface="Cambria Math" panose="02040503050406030204" pitchFamily="18" charset="0"/>
                              <a:cs typeface="Sakkal Majalla"/>
                            </a:rPr>
                          </m:ctrlPr>
                        </m:sSupPr>
                        <m:e>
                          <m:d>
                            <m:dPr>
                              <m:ctrlPr>
                                <a:rPr lang="en-US" sz="3200" i="1">
                                  <a:effectLst/>
                                  <a:latin typeface="Cambria Math" panose="02040503050406030204" pitchFamily="18" charset="0"/>
                                  <a:ea typeface="Cambria Math" panose="02040503050406030204" pitchFamily="18" charset="0"/>
                                  <a:cs typeface="Sakkal Majalla"/>
                                </a:rPr>
                              </m:ctrlPr>
                            </m:dPr>
                            <m:e>
                              <m:f>
                                <m:fPr>
                                  <m:ctrlPr>
                                    <a:rPr lang="en-US" sz="3200" i="1">
                                      <a:effectLst/>
                                      <a:latin typeface="Cambria Math" panose="02040503050406030204" pitchFamily="18" charset="0"/>
                                      <a:ea typeface="Cambria Math" panose="02040503050406030204" pitchFamily="18" charset="0"/>
                                      <a:cs typeface="Sakkal Majalla"/>
                                    </a:rPr>
                                  </m:ctrlPr>
                                </m:fPr>
                                <m:num>
                                  <m:r>
                                    <a:rPr lang="en-US" sz="3200" i="1">
                                      <a:effectLst/>
                                      <a:latin typeface="Cambria Math" panose="02040503050406030204" pitchFamily="18" charset="0"/>
                                      <a:ea typeface="Cambria Math" panose="02040503050406030204" pitchFamily="18" charset="0"/>
                                      <a:cs typeface="Sakkal Majalla"/>
                                    </a:rPr>
                                    <m:t>𝑥</m:t>
                                  </m:r>
                                </m:num>
                                <m:den>
                                  <m:r>
                                    <a:rPr lang="en-US" sz="3200" i="1">
                                      <a:effectLst/>
                                      <a:latin typeface="Cambria Math" panose="02040503050406030204" pitchFamily="18" charset="0"/>
                                      <a:ea typeface="Cambria Math" panose="02040503050406030204" pitchFamily="18" charset="0"/>
                                      <a:cs typeface="Sakkal Majalla"/>
                                    </a:rPr>
                                    <m:t>𝑦</m:t>
                                  </m:r>
                                </m:den>
                              </m:f>
                            </m:e>
                          </m:d>
                        </m:e>
                        <m:sup>
                          <m:r>
                            <a:rPr lang="en-US" sz="3200" i="1">
                              <a:effectLst/>
                              <a:latin typeface="Cambria Math" panose="02040503050406030204" pitchFamily="18" charset="0"/>
                              <a:ea typeface="Cambria Math" panose="02040503050406030204" pitchFamily="18" charset="0"/>
                              <a:cs typeface="Sakkal Majalla"/>
                            </a:rPr>
                            <m:t>2</m:t>
                          </m:r>
                        </m:sup>
                      </m:sSup>
                    </m:oMath>
                  </m:oMathPara>
                </a14:m>
                <a:endParaRPr lang="en-US" sz="2000" dirty="0">
                  <a:effectLst/>
                  <a:latin typeface="Cambria Math" panose="02040503050406030204" pitchFamily="18" charset="0"/>
                  <a:ea typeface="Cambria Math" panose="02040503050406030204" pitchFamily="18" charset="0"/>
                  <a:cs typeface="Sakkal Majalla" panose="02000000000000000000" pitchFamily="2" charset="-78"/>
                </a:endParaRPr>
              </a:p>
              <a:p>
                <a:pPr marL="457200" indent="-457200" algn="just">
                  <a:buFont typeface="Wingdings" panose="05000000000000000000" pitchFamily="2" charset="2"/>
                  <a:buChar char="§"/>
                  <a:tabLst>
                    <a:tab pos="-635" algn="l"/>
                  </a:tabLst>
                </a:pPr>
                <a:r>
                  <a:rPr lang="ar-EG" sz="3200" dirty="0">
                    <a:latin typeface="Cambria Math" panose="02040503050406030204" pitchFamily="18" charset="0"/>
                    <a:ea typeface="Cambria Math" panose="02040503050406030204" pitchFamily="18" charset="0"/>
                    <a:cs typeface="Sakkal Majalla" panose="02000000000000000000" pitchFamily="2" charset="-78"/>
                  </a:rPr>
                  <a:t>في حالة الموضع المتوسط مع الموضع الأقصى</a:t>
                </a:r>
                <a:endParaRPr lang="en-US" sz="3200" dirty="0">
                  <a:latin typeface="Cambria Math" panose="02040503050406030204" pitchFamily="18" charset="0"/>
                  <a:ea typeface="Cambria Math" panose="02040503050406030204" pitchFamily="18" charset="0"/>
                  <a:cs typeface="Sakkal Majalla" panose="02000000000000000000" pitchFamily="2" charset="-78"/>
                </a:endParaRPr>
              </a:p>
              <a:p>
                <a:pPr marL="1092200" algn="just">
                  <a:tabLst>
                    <a:tab pos="-635" algn="l"/>
                  </a:tabLst>
                </a:pPr>
                <a14:m>
                  <m:oMathPara xmlns:m="http://schemas.openxmlformats.org/officeDocument/2006/math">
                    <m:oMathParaPr>
                      <m:jc m:val="centerGroup"/>
                    </m:oMathParaPr>
                    <m:oMath xmlns:m="http://schemas.openxmlformats.org/officeDocument/2006/math">
                      <m:r>
                        <a:rPr lang="en-US" sz="3200" i="1">
                          <a:effectLst/>
                          <a:latin typeface="Cambria Math" panose="02040503050406030204" pitchFamily="18" charset="0"/>
                          <a:ea typeface="Cambria Math" panose="02040503050406030204" pitchFamily="18" charset="0"/>
                          <a:cs typeface="Sakkal Majalla"/>
                        </a:rPr>
                        <m:t>𝑠</m:t>
                      </m:r>
                      <m:r>
                        <a:rPr lang="en-US" sz="3200" i="1">
                          <a:effectLst/>
                          <a:latin typeface="Cambria Math" panose="02040503050406030204" pitchFamily="18" charset="0"/>
                          <a:ea typeface="Cambria Math" panose="02040503050406030204" pitchFamily="18" charset="0"/>
                          <a:cs typeface="Sakkal Majalla"/>
                        </a:rPr>
                        <m:t>=</m:t>
                      </m:r>
                      <m:r>
                        <a:rPr lang="en-US" sz="3200" i="1">
                          <a:effectLst/>
                          <a:latin typeface="Cambria Math" panose="02040503050406030204" pitchFamily="18" charset="0"/>
                          <a:ea typeface="Cambria Math" panose="02040503050406030204" pitchFamily="18" charset="0"/>
                          <a:cs typeface="Sakkal Majalla"/>
                        </a:rPr>
                        <m:t>2</m:t>
                      </m:r>
                      <m:d>
                        <m:dPr>
                          <m:begChr m:val="["/>
                          <m:endChr m:val="]"/>
                          <m:ctrlPr>
                            <a:rPr lang="en-US" sz="3200" i="1">
                              <a:effectLst/>
                              <a:latin typeface="Cambria Math" panose="02040503050406030204" pitchFamily="18" charset="0"/>
                              <a:ea typeface="Cambria Math" panose="02040503050406030204" pitchFamily="18" charset="0"/>
                              <a:cs typeface="Sakkal Majalla"/>
                            </a:rPr>
                          </m:ctrlPr>
                        </m:dPr>
                        <m:e>
                          <m:f>
                            <m:fPr>
                              <m:ctrlPr>
                                <a:rPr lang="en-US" sz="3200" i="1">
                                  <a:effectLst/>
                                  <a:latin typeface="Cambria Math" panose="02040503050406030204" pitchFamily="18" charset="0"/>
                                  <a:ea typeface="Cambria Math" panose="02040503050406030204" pitchFamily="18" charset="0"/>
                                  <a:cs typeface="Sakkal Majalla"/>
                                </a:rPr>
                              </m:ctrlPr>
                            </m:fPr>
                            <m:num>
                              <m:sSub>
                                <m:sSubPr>
                                  <m:ctrlPr>
                                    <a:rPr lang="en-US" sz="3200" i="1">
                                      <a:effectLst/>
                                      <a:latin typeface="Cambria Math" panose="02040503050406030204" pitchFamily="18" charset="0"/>
                                      <a:ea typeface="Cambria Math" panose="02040503050406030204" pitchFamily="18" charset="0"/>
                                      <a:cs typeface="Sakkal Majalla"/>
                                    </a:rPr>
                                  </m:ctrlPr>
                                </m:sSubPr>
                                <m:e>
                                  <m:r>
                                    <a:rPr lang="en-US" sz="3200" i="1">
                                      <a:effectLst/>
                                      <a:latin typeface="Cambria Math" panose="02040503050406030204" pitchFamily="18" charset="0"/>
                                      <a:ea typeface="Cambria Math" panose="02040503050406030204" pitchFamily="18" charset="0"/>
                                      <a:cs typeface="Sakkal Majalla"/>
                                    </a:rPr>
                                    <m:t>𝐹</m:t>
                                  </m:r>
                                </m:e>
                                <m:sub>
                                  <m:r>
                                    <a:rPr lang="en-US" sz="3200" i="1">
                                      <a:effectLst/>
                                      <a:latin typeface="Cambria Math" panose="02040503050406030204" pitchFamily="18" charset="0"/>
                                      <a:ea typeface="Cambria Math" panose="02040503050406030204" pitchFamily="18" charset="0"/>
                                      <a:cs typeface="Sakkal Majalla"/>
                                    </a:rPr>
                                    <m:t>𝐶</m:t>
                                  </m:r>
                                  <m:r>
                                    <a:rPr lang="en-US" sz="3200" i="1">
                                      <a:effectLst/>
                                      <a:latin typeface="Cambria Math" panose="02040503050406030204" pitchFamily="18" charset="0"/>
                                      <a:ea typeface="Cambria Math" panose="02040503050406030204" pitchFamily="18" charset="0"/>
                                      <a:cs typeface="Sakkal Majalla"/>
                                    </a:rPr>
                                    <m:t>2</m:t>
                                  </m:r>
                                </m:sub>
                              </m:sSub>
                              <m:r>
                                <a:rPr lang="en-US" sz="3200" i="1">
                                  <a:effectLst/>
                                  <a:latin typeface="Cambria Math" panose="02040503050406030204" pitchFamily="18" charset="0"/>
                                  <a:ea typeface="Cambria Math" panose="02040503050406030204" pitchFamily="18" charset="0"/>
                                  <a:cs typeface="Sakkal Majalla"/>
                                </a:rPr>
                                <m:t>−</m:t>
                              </m:r>
                              <m:sSub>
                                <m:sSubPr>
                                  <m:ctrlPr>
                                    <a:rPr lang="en-US" sz="3200" i="1">
                                      <a:effectLst/>
                                      <a:latin typeface="Cambria Math" panose="02040503050406030204" pitchFamily="18" charset="0"/>
                                      <a:ea typeface="Cambria Math" panose="02040503050406030204" pitchFamily="18" charset="0"/>
                                      <a:cs typeface="Sakkal Majalla"/>
                                    </a:rPr>
                                  </m:ctrlPr>
                                </m:sSubPr>
                                <m:e>
                                  <m:r>
                                    <a:rPr lang="en-US" sz="3200" i="1">
                                      <a:effectLst/>
                                      <a:latin typeface="Cambria Math" panose="02040503050406030204" pitchFamily="18" charset="0"/>
                                      <a:ea typeface="Cambria Math" panose="02040503050406030204" pitchFamily="18" charset="0"/>
                                      <a:cs typeface="Sakkal Majalla"/>
                                    </a:rPr>
                                    <m:t>𝐹</m:t>
                                  </m:r>
                                </m:e>
                                <m:sub>
                                  <m:r>
                                    <a:rPr lang="en-US" sz="3200" i="1">
                                      <a:effectLst/>
                                      <a:latin typeface="Cambria Math" panose="02040503050406030204" pitchFamily="18" charset="0"/>
                                      <a:ea typeface="Cambria Math" panose="02040503050406030204" pitchFamily="18" charset="0"/>
                                      <a:cs typeface="Sakkal Majalla"/>
                                    </a:rPr>
                                    <m:t>𝐶</m:t>
                                  </m:r>
                                </m:sub>
                              </m:sSub>
                            </m:num>
                            <m:den>
                              <m:sSub>
                                <m:sSubPr>
                                  <m:ctrlPr>
                                    <a:rPr lang="en-US" sz="3200" i="1">
                                      <a:effectLst/>
                                      <a:latin typeface="Cambria Math" panose="02040503050406030204" pitchFamily="18" charset="0"/>
                                      <a:ea typeface="Cambria Math" panose="02040503050406030204" pitchFamily="18" charset="0"/>
                                      <a:cs typeface="Sakkal Majalla"/>
                                    </a:rPr>
                                  </m:ctrlPr>
                                </m:sSubPr>
                                <m:e>
                                  <m:r>
                                    <a:rPr lang="en-US" sz="3200" i="1">
                                      <a:effectLst/>
                                      <a:latin typeface="Cambria Math" panose="02040503050406030204" pitchFamily="18" charset="0"/>
                                      <a:ea typeface="Cambria Math" panose="02040503050406030204" pitchFamily="18" charset="0"/>
                                      <a:cs typeface="Sakkal Majalla"/>
                                    </a:rPr>
                                    <m:t>𝑟</m:t>
                                  </m:r>
                                </m:e>
                                <m:sub>
                                  <m:r>
                                    <a:rPr lang="en-US" sz="3200" i="1">
                                      <a:effectLst/>
                                      <a:latin typeface="Cambria Math" panose="02040503050406030204" pitchFamily="18" charset="0"/>
                                      <a:ea typeface="Cambria Math" panose="02040503050406030204" pitchFamily="18" charset="0"/>
                                      <a:cs typeface="Sakkal Majalla"/>
                                    </a:rPr>
                                    <m:t>2</m:t>
                                  </m:r>
                                </m:sub>
                              </m:sSub>
                              <m:r>
                                <a:rPr lang="en-US" sz="3200" i="1">
                                  <a:effectLst/>
                                  <a:latin typeface="Cambria Math" panose="02040503050406030204" pitchFamily="18" charset="0"/>
                                  <a:ea typeface="Cambria Math" panose="02040503050406030204" pitchFamily="18" charset="0"/>
                                  <a:cs typeface="Sakkal Majalla"/>
                                </a:rPr>
                                <m:t>−</m:t>
                              </m:r>
                              <m:r>
                                <a:rPr lang="en-US" sz="3200" i="1">
                                  <a:effectLst/>
                                  <a:latin typeface="Cambria Math" panose="02040503050406030204" pitchFamily="18" charset="0"/>
                                  <a:ea typeface="Cambria Math" panose="02040503050406030204" pitchFamily="18" charset="0"/>
                                  <a:cs typeface="Sakkal Majalla"/>
                                </a:rPr>
                                <m:t>𝑟</m:t>
                              </m:r>
                            </m:den>
                          </m:f>
                        </m:e>
                      </m:d>
                      <m:r>
                        <a:rPr lang="en-US" sz="3200" i="1">
                          <a:effectLst/>
                          <a:latin typeface="Cambria Math" panose="02040503050406030204" pitchFamily="18" charset="0"/>
                          <a:ea typeface="Cambria Math" panose="02040503050406030204" pitchFamily="18" charset="0"/>
                          <a:cs typeface="Sakkal Majalla"/>
                        </a:rPr>
                        <m:t>×</m:t>
                      </m:r>
                      <m:sSup>
                        <m:sSupPr>
                          <m:ctrlPr>
                            <a:rPr lang="en-US" sz="3200" i="1">
                              <a:effectLst/>
                              <a:latin typeface="Cambria Math" panose="02040503050406030204" pitchFamily="18" charset="0"/>
                              <a:ea typeface="Cambria Math" panose="02040503050406030204" pitchFamily="18" charset="0"/>
                              <a:cs typeface="Sakkal Majalla"/>
                            </a:rPr>
                          </m:ctrlPr>
                        </m:sSupPr>
                        <m:e>
                          <m:d>
                            <m:dPr>
                              <m:ctrlPr>
                                <a:rPr lang="en-US" sz="3200" i="1">
                                  <a:effectLst/>
                                  <a:latin typeface="Cambria Math" panose="02040503050406030204" pitchFamily="18" charset="0"/>
                                  <a:ea typeface="Cambria Math" panose="02040503050406030204" pitchFamily="18" charset="0"/>
                                  <a:cs typeface="Sakkal Majalla"/>
                                </a:rPr>
                              </m:ctrlPr>
                            </m:dPr>
                            <m:e>
                              <m:f>
                                <m:fPr>
                                  <m:ctrlPr>
                                    <a:rPr lang="en-US" sz="3200" i="1">
                                      <a:effectLst/>
                                      <a:latin typeface="Cambria Math" panose="02040503050406030204" pitchFamily="18" charset="0"/>
                                      <a:ea typeface="Cambria Math" panose="02040503050406030204" pitchFamily="18" charset="0"/>
                                      <a:cs typeface="Sakkal Majalla"/>
                                    </a:rPr>
                                  </m:ctrlPr>
                                </m:fPr>
                                <m:num>
                                  <m:r>
                                    <a:rPr lang="en-US" sz="3200" i="1">
                                      <a:effectLst/>
                                      <a:latin typeface="Cambria Math" panose="02040503050406030204" pitchFamily="18" charset="0"/>
                                      <a:ea typeface="Cambria Math" panose="02040503050406030204" pitchFamily="18" charset="0"/>
                                      <a:cs typeface="Sakkal Majalla"/>
                                    </a:rPr>
                                    <m:t>𝑥</m:t>
                                  </m:r>
                                </m:num>
                                <m:den>
                                  <m:r>
                                    <a:rPr lang="en-US" sz="3200" i="1">
                                      <a:effectLst/>
                                      <a:latin typeface="Cambria Math" panose="02040503050406030204" pitchFamily="18" charset="0"/>
                                      <a:ea typeface="Cambria Math" panose="02040503050406030204" pitchFamily="18" charset="0"/>
                                      <a:cs typeface="Sakkal Majalla"/>
                                    </a:rPr>
                                    <m:t>𝑦</m:t>
                                  </m:r>
                                </m:den>
                              </m:f>
                            </m:e>
                          </m:d>
                        </m:e>
                        <m:sup>
                          <m:r>
                            <a:rPr lang="en-US" sz="3200" i="1">
                              <a:effectLst/>
                              <a:latin typeface="Cambria Math" panose="02040503050406030204" pitchFamily="18" charset="0"/>
                              <a:ea typeface="Cambria Math" panose="02040503050406030204" pitchFamily="18" charset="0"/>
                              <a:cs typeface="Sakkal Majalla"/>
                            </a:rPr>
                            <m:t>2</m:t>
                          </m:r>
                        </m:sup>
                      </m:sSup>
                    </m:oMath>
                  </m:oMathPara>
                </a14:m>
                <a:endParaRPr lang="en-US" sz="2000" dirty="0">
                  <a:effectLst/>
                  <a:latin typeface="Cambria Math" panose="02040503050406030204" pitchFamily="18" charset="0"/>
                  <a:ea typeface="Cambria Math" panose="02040503050406030204" pitchFamily="18" charset="0"/>
                  <a:cs typeface="Sakkal Majalla" panose="02000000000000000000" pitchFamily="2" charset="-78"/>
                </a:endParaRPr>
              </a:p>
              <a:p>
                <a:pPr marL="457200" indent="-457200" algn="just">
                  <a:buFont typeface="Wingdings" panose="05000000000000000000" pitchFamily="2" charset="2"/>
                  <a:buChar char="§"/>
                  <a:tabLst>
                    <a:tab pos="-635" algn="l"/>
                  </a:tabLst>
                </a:pPr>
                <a:r>
                  <a:rPr lang="ar-EG" sz="3200" dirty="0">
                    <a:latin typeface="Cambria Math" panose="02040503050406030204" pitchFamily="18" charset="0"/>
                    <a:ea typeface="Cambria Math" panose="02040503050406030204" pitchFamily="18" charset="0"/>
                    <a:cs typeface="Sakkal Majalla" panose="02000000000000000000" pitchFamily="2" charset="-78"/>
                  </a:rPr>
                  <a:t>ومن المعادلتين السابقتين يمكن استناج مايلي:</a:t>
                </a:r>
                <a:endParaRPr lang="en-US" sz="3200" dirty="0">
                  <a:latin typeface="Cambria Math" panose="02040503050406030204" pitchFamily="18" charset="0"/>
                  <a:ea typeface="Cambria Math" panose="02040503050406030204" pitchFamily="18" charset="0"/>
                  <a:cs typeface="Sakkal Majalla" panose="02000000000000000000" pitchFamily="2" charset="-78"/>
                </a:endParaRPr>
              </a:p>
              <a:p>
                <a:pPr marL="431800" algn="just">
                  <a:tabLst>
                    <a:tab pos="-635" algn="l"/>
                  </a:tabLst>
                </a:pPr>
                <a14:m>
                  <m:oMathPara xmlns:m="http://schemas.openxmlformats.org/officeDocument/2006/math">
                    <m:oMathParaPr>
                      <m:jc m:val="centerGroup"/>
                    </m:oMathParaPr>
                    <m:oMath xmlns:m="http://schemas.openxmlformats.org/officeDocument/2006/math">
                      <m:f>
                        <m:fPr>
                          <m:ctrlPr>
                            <a:rPr lang="en-US" sz="3200" i="1">
                              <a:effectLst/>
                              <a:latin typeface="Cambria Math" panose="02040503050406030204" pitchFamily="18" charset="0"/>
                              <a:ea typeface="Cambria Math" panose="02040503050406030204" pitchFamily="18" charset="0"/>
                              <a:cs typeface="Sakkal Majalla"/>
                            </a:rPr>
                          </m:ctrlPr>
                        </m:fPr>
                        <m:num>
                          <m:sSub>
                            <m:sSubPr>
                              <m:ctrlPr>
                                <a:rPr lang="en-US" sz="3200" i="1">
                                  <a:effectLst/>
                                  <a:latin typeface="Cambria Math" panose="02040503050406030204" pitchFamily="18" charset="0"/>
                                  <a:ea typeface="Cambria Math" panose="02040503050406030204" pitchFamily="18" charset="0"/>
                                  <a:cs typeface="Sakkal Majalla"/>
                                </a:rPr>
                              </m:ctrlPr>
                            </m:sSubPr>
                            <m:e>
                              <m:r>
                                <a:rPr lang="en-US" sz="3200" i="1">
                                  <a:effectLst/>
                                  <a:latin typeface="Cambria Math" panose="02040503050406030204" pitchFamily="18" charset="0"/>
                                  <a:ea typeface="Cambria Math" panose="02040503050406030204" pitchFamily="18" charset="0"/>
                                  <a:cs typeface="Sakkal Majalla"/>
                                </a:rPr>
                                <m:t>𝐹</m:t>
                              </m:r>
                            </m:e>
                            <m:sub>
                              <m:r>
                                <a:rPr lang="en-US" sz="3200" i="1">
                                  <a:effectLst/>
                                  <a:latin typeface="Cambria Math" panose="02040503050406030204" pitchFamily="18" charset="0"/>
                                  <a:ea typeface="Cambria Math" panose="02040503050406030204" pitchFamily="18" charset="0"/>
                                  <a:cs typeface="Sakkal Majalla"/>
                                </a:rPr>
                                <m:t>𝐶</m:t>
                              </m:r>
                              <m:r>
                                <a:rPr lang="en-US" sz="3200" i="1">
                                  <a:effectLst/>
                                  <a:latin typeface="Cambria Math" panose="02040503050406030204" pitchFamily="18" charset="0"/>
                                  <a:ea typeface="Cambria Math" panose="02040503050406030204" pitchFamily="18" charset="0"/>
                                  <a:cs typeface="Sakkal Majalla"/>
                                </a:rPr>
                                <m:t>2</m:t>
                              </m:r>
                            </m:sub>
                          </m:sSub>
                          <m:r>
                            <a:rPr lang="en-US" sz="3200" i="1">
                              <a:effectLst/>
                              <a:latin typeface="Cambria Math" panose="02040503050406030204" pitchFamily="18" charset="0"/>
                              <a:ea typeface="Cambria Math" panose="02040503050406030204" pitchFamily="18" charset="0"/>
                              <a:cs typeface="Sakkal Majalla"/>
                            </a:rPr>
                            <m:t>−</m:t>
                          </m:r>
                          <m:sSub>
                            <m:sSubPr>
                              <m:ctrlPr>
                                <a:rPr lang="en-US" sz="3200" i="1">
                                  <a:effectLst/>
                                  <a:latin typeface="Cambria Math" panose="02040503050406030204" pitchFamily="18" charset="0"/>
                                  <a:ea typeface="Cambria Math" panose="02040503050406030204" pitchFamily="18" charset="0"/>
                                  <a:cs typeface="Sakkal Majalla"/>
                                </a:rPr>
                              </m:ctrlPr>
                            </m:sSubPr>
                            <m:e>
                              <m:r>
                                <a:rPr lang="en-US" sz="3200" i="1">
                                  <a:effectLst/>
                                  <a:latin typeface="Cambria Math" panose="02040503050406030204" pitchFamily="18" charset="0"/>
                                  <a:ea typeface="Cambria Math" panose="02040503050406030204" pitchFamily="18" charset="0"/>
                                  <a:cs typeface="Sakkal Majalla"/>
                                </a:rPr>
                                <m:t>𝐹</m:t>
                              </m:r>
                            </m:e>
                            <m:sub>
                              <m:r>
                                <a:rPr lang="en-US" sz="3200" i="1">
                                  <a:effectLst/>
                                  <a:latin typeface="Cambria Math" panose="02040503050406030204" pitchFamily="18" charset="0"/>
                                  <a:ea typeface="Cambria Math" panose="02040503050406030204" pitchFamily="18" charset="0"/>
                                  <a:cs typeface="Sakkal Majalla"/>
                                </a:rPr>
                                <m:t>𝐶</m:t>
                              </m:r>
                              <m:r>
                                <a:rPr lang="en-US" sz="3200" i="1">
                                  <a:effectLst/>
                                  <a:latin typeface="Cambria Math" panose="02040503050406030204" pitchFamily="18" charset="0"/>
                                  <a:ea typeface="Cambria Math" panose="02040503050406030204" pitchFamily="18" charset="0"/>
                                  <a:cs typeface="Sakkal Majalla"/>
                                </a:rPr>
                                <m:t>1</m:t>
                              </m:r>
                            </m:sub>
                          </m:sSub>
                        </m:num>
                        <m:den>
                          <m:sSub>
                            <m:sSubPr>
                              <m:ctrlPr>
                                <a:rPr lang="en-US" sz="3200" i="1">
                                  <a:effectLst/>
                                  <a:latin typeface="Cambria Math" panose="02040503050406030204" pitchFamily="18" charset="0"/>
                                  <a:ea typeface="Cambria Math" panose="02040503050406030204" pitchFamily="18" charset="0"/>
                                  <a:cs typeface="Sakkal Majalla"/>
                                </a:rPr>
                              </m:ctrlPr>
                            </m:sSubPr>
                            <m:e>
                              <m:r>
                                <a:rPr lang="en-US" sz="3200" i="1">
                                  <a:effectLst/>
                                  <a:latin typeface="Cambria Math" panose="02040503050406030204" pitchFamily="18" charset="0"/>
                                  <a:ea typeface="Cambria Math" panose="02040503050406030204" pitchFamily="18" charset="0"/>
                                  <a:cs typeface="Sakkal Majalla"/>
                                </a:rPr>
                                <m:t>𝑟</m:t>
                              </m:r>
                            </m:e>
                            <m:sub>
                              <m:r>
                                <a:rPr lang="en-US" sz="3200" i="1">
                                  <a:effectLst/>
                                  <a:latin typeface="Cambria Math" panose="02040503050406030204" pitchFamily="18" charset="0"/>
                                  <a:ea typeface="Cambria Math" panose="02040503050406030204" pitchFamily="18" charset="0"/>
                                  <a:cs typeface="Sakkal Majalla"/>
                                </a:rPr>
                                <m:t>2</m:t>
                              </m:r>
                            </m:sub>
                          </m:sSub>
                          <m:r>
                            <a:rPr lang="en-US" sz="3200" i="1">
                              <a:effectLst/>
                              <a:latin typeface="Cambria Math" panose="02040503050406030204" pitchFamily="18" charset="0"/>
                              <a:ea typeface="Cambria Math" panose="02040503050406030204" pitchFamily="18" charset="0"/>
                              <a:cs typeface="Sakkal Majalla"/>
                            </a:rPr>
                            <m:t>−</m:t>
                          </m:r>
                          <m:sSub>
                            <m:sSubPr>
                              <m:ctrlPr>
                                <a:rPr lang="en-US" sz="3200" i="1">
                                  <a:effectLst/>
                                  <a:latin typeface="Cambria Math" panose="02040503050406030204" pitchFamily="18" charset="0"/>
                                  <a:ea typeface="Cambria Math" panose="02040503050406030204" pitchFamily="18" charset="0"/>
                                  <a:cs typeface="Sakkal Majalla"/>
                                </a:rPr>
                              </m:ctrlPr>
                            </m:sSubPr>
                            <m:e>
                              <m:r>
                                <a:rPr lang="en-US" sz="3200" i="1">
                                  <a:effectLst/>
                                  <a:latin typeface="Cambria Math" panose="02040503050406030204" pitchFamily="18" charset="0"/>
                                  <a:ea typeface="Cambria Math" panose="02040503050406030204" pitchFamily="18" charset="0"/>
                                  <a:cs typeface="Sakkal Majalla"/>
                                </a:rPr>
                                <m:t>𝑟</m:t>
                              </m:r>
                            </m:e>
                            <m:sub>
                              <m:r>
                                <a:rPr lang="en-US" sz="3200" i="1">
                                  <a:effectLst/>
                                  <a:latin typeface="Cambria Math" panose="02040503050406030204" pitchFamily="18" charset="0"/>
                                  <a:ea typeface="Cambria Math" panose="02040503050406030204" pitchFamily="18" charset="0"/>
                                  <a:cs typeface="Sakkal Majalla"/>
                                </a:rPr>
                                <m:t>1</m:t>
                              </m:r>
                            </m:sub>
                          </m:sSub>
                        </m:den>
                      </m:f>
                      <m:r>
                        <a:rPr lang="en-US" sz="3200" i="1">
                          <a:effectLst/>
                          <a:latin typeface="Cambria Math" panose="02040503050406030204" pitchFamily="18" charset="0"/>
                          <a:ea typeface="Cambria Math" panose="02040503050406030204" pitchFamily="18" charset="0"/>
                          <a:cs typeface="Sakkal Majalla"/>
                        </a:rPr>
                        <m:t>=</m:t>
                      </m:r>
                      <m:f>
                        <m:fPr>
                          <m:ctrlPr>
                            <a:rPr lang="en-US" sz="3200" i="1">
                              <a:effectLst/>
                              <a:latin typeface="Cambria Math" panose="02040503050406030204" pitchFamily="18" charset="0"/>
                              <a:ea typeface="Cambria Math" panose="02040503050406030204" pitchFamily="18" charset="0"/>
                              <a:cs typeface="Sakkal Majalla"/>
                            </a:rPr>
                          </m:ctrlPr>
                        </m:fPr>
                        <m:num>
                          <m:sSub>
                            <m:sSubPr>
                              <m:ctrlPr>
                                <a:rPr lang="en-US" sz="3200" i="1">
                                  <a:effectLst/>
                                  <a:latin typeface="Cambria Math" panose="02040503050406030204" pitchFamily="18" charset="0"/>
                                  <a:ea typeface="Cambria Math" panose="02040503050406030204" pitchFamily="18" charset="0"/>
                                  <a:cs typeface="Sakkal Majalla"/>
                                </a:rPr>
                              </m:ctrlPr>
                            </m:sSubPr>
                            <m:e>
                              <m:r>
                                <a:rPr lang="en-US" sz="3200" i="1">
                                  <a:effectLst/>
                                  <a:latin typeface="Cambria Math" panose="02040503050406030204" pitchFamily="18" charset="0"/>
                                  <a:ea typeface="Cambria Math" panose="02040503050406030204" pitchFamily="18" charset="0"/>
                                  <a:cs typeface="Sakkal Majalla"/>
                                </a:rPr>
                                <m:t>𝐹</m:t>
                              </m:r>
                            </m:e>
                            <m:sub>
                              <m:r>
                                <a:rPr lang="en-US" sz="3200" i="1">
                                  <a:effectLst/>
                                  <a:latin typeface="Cambria Math" panose="02040503050406030204" pitchFamily="18" charset="0"/>
                                  <a:ea typeface="Cambria Math" panose="02040503050406030204" pitchFamily="18" charset="0"/>
                                  <a:cs typeface="Sakkal Majalla"/>
                                </a:rPr>
                                <m:t>𝐶</m:t>
                              </m:r>
                            </m:sub>
                          </m:sSub>
                          <m:r>
                            <a:rPr lang="en-US" sz="3200" i="1">
                              <a:effectLst/>
                              <a:latin typeface="Cambria Math" panose="02040503050406030204" pitchFamily="18" charset="0"/>
                              <a:ea typeface="Cambria Math" panose="02040503050406030204" pitchFamily="18" charset="0"/>
                              <a:cs typeface="Sakkal Majalla"/>
                            </a:rPr>
                            <m:t>−</m:t>
                          </m:r>
                          <m:sSub>
                            <m:sSubPr>
                              <m:ctrlPr>
                                <a:rPr lang="en-US" sz="3200" i="1">
                                  <a:effectLst/>
                                  <a:latin typeface="Cambria Math" panose="02040503050406030204" pitchFamily="18" charset="0"/>
                                  <a:ea typeface="Cambria Math" panose="02040503050406030204" pitchFamily="18" charset="0"/>
                                  <a:cs typeface="Sakkal Majalla"/>
                                </a:rPr>
                              </m:ctrlPr>
                            </m:sSubPr>
                            <m:e>
                              <m:r>
                                <a:rPr lang="en-US" sz="3200" i="1">
                                  <a:effectLst/>
                                  <a:latin typeface="Cambria Math" panose="02040503050406030204" pitchFamily="18" charset="0"/>
                                  <a:ea typeface="Cambria Math" panose="02040503050406030204" pitchFamily="18" charset="0"/>
                                  <a:cs typeface="Sakkal Majalla"/>
                                </a:rPr>
                                <m:t>𝐹</m:t>
                              </m:r>
                            </m:e>
                            <m:sub>
                              <m:r>
                                <a:rPr lang="en-US" sz="3200" i="1">
                                  <a:effectLst/>
                                  <a:latin typeface="Cambria Math" panose="02040503050406030204" pitchFamily="18" charset="0"/>
                                  <a:ea typeface="Cambria Math" panose="02040503050406030204" pitchFamily="18" charset="0"/>
                                  <a:cs typeface="Sakkal Majalla"/>
                                </a:rPr>
                                <m:t>𝐶</m:t>
                              </m:r>
                              <m:r>
                                <a:rPr lang="en-US" sz="3200" i="1">
                                  <a:effectLst/>
                                  <a:latin typeface="Cambria Math" panose="02040503050406030204" pitchFamily="18" charset="0"/>
                                  <a:ea typeface="Cambria Math" panose="02040503050406030204" pitchFamily="18" charset="0"/>
                                  <a:cs typeface="Sakkal Majalla"/>
                                </a:rPr>
                                <m:t>1</m:t>
                              </m:r>
                            </m:sub>
                          </m:sSub>
                        </m:num>
                        <m:den>
                          <m:r>
                            <a:rPr lang="en-US" sz="3200" i="1">
                              <a:effectLst/>
                              <a:latin typeface="Cambria Math" panose="02040503050406030204" pitchFamily="18" charset="0"/>
                              <a:ea typeface="Cambria Math" panose="02040503050406030204" pitchFamily="18" charset="0"/>
                              <a:cs typeface="Sakkal Majalla"/>
                            </a:rPr>
                            <m:t>𝑟</m:t>
                          </m:r>
                          <m:r>
                            <a:rPr lang="en-US" sz="3200" i="1">
                              <a:effectLst/>
                              <a:latin typeface="Cambria Math" panose="02040503050406030204" pitchFamily="18" charset="0"/>
                              <a:ea typeface="Cambria Math" panose="02040503050406030204" pitchFamily="18" charset="0"/>
                              <a:cs typeface="Sakkal Majalla"/>
                            </a:rPr>
                            <m:t>−</m:t>
                          </m:r>
                          <m:sSub>
                            <m:sSubPr>
                              <m:ctrlPr>
                                <a:rPr lang="en-US" sz="3200" i="1">
                                  <a:effectLst/>
                                  <a:latin typeface="Cambria Math" panose="02040503050406030204" pitchFamily="18" charset="0"/>
                                  <a:ea typeface="Cambria Math" panose="02040503050406030204" pitchFamily="18" charset="0"/>
                                  <a:cs typeface="Sakkal Majalla"/>
                                </a:rPr>
                              </m:ctrlPr>
                            </m:sSubPr>
                            <m:e>
                              <m:r>
                                <a:rPr lang="en-US" sz="3200" i="1">
                                  <a:effectLst/>
                                  <a:latin typeface="Cambria Math" panose="02040503050406030204" pitchFamily="18" charset="0"/>
                                  <a:ea typeface="Cambria Math" panose="02040503050406030204" pitchFamily="18" charset="0"/>
                                  <a:cs typeface="Sakkal Majalla"/>
                                </a:rPr>
                                <m:t>𝑟</m:t>
                              </m:r>
                            </m:e>
                            <m:sub>
                              <m:r>
                                <a:rPr lang="en-US" sz="3200" i="1">
                                  <a:effectLst/>
                                  <a:latin typeface="Cambria Math" panose="02040503050406030204" pitchFamily="18" charset="0"/>
                                  <a:ea typeface="Cambria Math" panose="02040503050406030204" pitchFamily="18" charset="0"/>
                                  <a:cs typeface="Sakkal Majalla"/>
                                </a:rPr>
                                <m:t>1</m:t>
                              </m:r>
                            </m:sub>
                          </m:sSub>
                        </m:den>
                      </m:f>
                      <m:r>
                        <a:rPr lang="en-US" sz="3200" i="1">
                          <a:effectLst/>
                          <a:latin typeface="Cambria Math" panose="02040503050406030204" pitchFamily="18" charset="0"/>
                          <a:ea typeface="Cambria Math" panose="02040503050406030204" pitchFamily="18" charset="0"/>
                          <a:cs typeface="Sakkal Majalla"/>
                        </a:rPr>
                        <m:t>=</m:t>
                      </m:r>
                      <m:f>
                        <m:fPr>
                          <m:ctrlPr>
                            <a:rPr lang="en-US" sz="3200" i="1">
                              <a:effectLst/>
                              <a:latin typeface="Cambria Math" panose="02040503050406030204" pitchFamily="18" charset="0"/>
                              <a:ea typeface="Cambria Math" panose="02040503050406030204" pitchFamily="18" charset="0"/>
                              <a:cs typeface="Sakkal Majalla"/>
                            </a:rPr>
                          </m:ctrlPr>
                        </m:fPr>
                        <m:num>
                          <m:sSub>
                            <m:sSubPr>
                              <m:ctrlPr>
                                <a:rPr lang="en-US" sz="3200" i="1">
                                  <a:effectLst/>
                                  <a:latin typeface="Cambria Math" panose="02040503050406030204" pitchFamily="18" charset="0"/>
                                  <a:ea typeface="Cambria Math" panose="02040503050406030204" pitchFamily="18" charset="0"/>
                                  <a:cs typeface="Sakkal Majalla"/>
                                </a:rPr>
                              </m:ctrlPr>
                            </m:sSubPr>
                            <m:e>
                              <m:r>
                                <a:rPr lang="en-US" sz="3200" i="1">
                                  <a:effectLst/>
                                  <a:latin typeface="Cambria Math" panose="02040503050406030204" pitchFamily="18" charset="0"/>
                                  <a:ea typeface="Cambria Math" panose="02040503050406030204" pitchFamily="18" charset="0"/>
                                  <a:cs typeface="Sakkal Majalla"/>
                                </a:rPr>
                                <m:t>𝐹</m:t>
                              </m:r>
                            </m:e>
                            <m:sub>
                              <m:r>
                                <a:rPr lang="en-US" sz="3200" i="1">
                                  <a:effectLst/>
                                  <a:latin typeface="Cambria Math" panose="02040503050406030204" pitchFamily="18" charset="0"/>
                                  <a:ea typeface="Cambria Math" panose="02040503050406030204" pitchFamily="18" charset="0"/>
                                  <a:cs typeface="Sakkal Majalla"/>
                                </a:rPr>
                                <m:t>𝐶</m:t>
                              </m:r>
                              <m:r>
                                <a:rPr lang="en-US" sz="3200" i="1">
                                  <a:effectLst/>
                                  <a:latin typeface="Cambria Math" panose="02040503050406030204" pitchFamily="18" charset="0"/>
                                  <a:ea typeface="Cambria Math" panose="02040503050406030204" pitchFamily="18" charset="0"/>
                                  <a:cs typeface="Sakkal Majalla"/>
                                </a:rPr>
                                <m:t>2</m:t>
                              </m:r>
                            </m:sub>
                          </m:sSub>
                          <m:r>
                            <a:rPr lang="en-US" sz="3200" i="1">
                              <a:effectLst/>
                              <a:latin typeface="Cambria Math" panose="02040503050406030204" pitchFamily="18" charset="0"/>
                              <a:ea typeface="Cambria Math" panose="02040503050406030204" pitchFamily="18" charset="0"/>
                              <a:cs typeface="Sakkal Majalla"/>
                            </a:rPr>
                            <m:t>−</m:t>
                          </m:r>
                          <m:sSub>
                            <m:sSubPr>
                              <m:ctrlPr>
                                <a:rPr lang="en-US" sz="3200" i="1">
                                  <a:effectLst/>
                                  <a:latin typeface="Cambria Math" panose="02040503050406030204" pitchFamily="18" charset="0"/>
                                  <a:ea typeface="Cambria Math" panose="02040503050406030204" pitchFamily="18" charset="0"/>
                                  <a:cs typeface="Sakkal Majalla"/>
                                </a:rPr>
                              </m:ctrlPr>
                            </m:sSubPr>
                            <m:e>
                              <m:r>
                                <a:rPr lang="en-US" sz="3200" i="1">
                                  <a:effectLst/>
                                  <a:latin typeface="Cambria Math" panose="02040503050406030204" pitchFamily="18" charset="0"/>
                                  <a:ea typeface="Cambria Math" panose="02040503050406030204" pitchFamily="18" charset="0"/>
                                  <a:cs typeface="Sakkal Majalla"/>
                                </a:rPr>
                                <m:t>𝐹</m:t>
                              </m:r>
                            </m:e>
                            <m:sub>
                              <m:r>
                                <a:rPr lang="en-US" sz="3200" i="1">
                                  <a:effectLst/>
                                  <a:latin typeface="Cambria Math" panose="02040503050406030204" pitchFamily="18" charset="0"/>
                                  <a:ea typeface="Cambria Math" panose="02040503050406030204" pitchFamily="18" charset="0"/>
                                  <a:cs typeface="Sakkal Majalla"/>
                                </a:rPr>
                                <m:t>𝐶</m:t>
                              </m:r>
                            </m:sub>
                          </m:sSub>
                        </m:num>
                        <m:den>
                          <m:sSub>
                            <m:sSubPr>
                              <m:ctrlPr>
                                <a:rPr lang="en-US" sz="3200" i="1">
                                  <a:effectLst/>
                                  <a:latin typeface="Cambria Math" panose="02040503050406030204" pitchFamily="18" charset="0"/>
                                  <a:ea typeface="Cambria Math" panose="02040503050406030204" pitchFamily="18" charset="0"/>
                                  <a:cs typeface="Sakkal Majalla"/>
                                </a:rPr>
                              </m:ctrlPr>
                            </m:sSubPr>
                            <m:e>
                              <m:r>
                                <a:rPr lang="en-US" sz="3200" i="1">
                                  <a:effectLst/>
                                  <a:latin typeface="Cambria Math" panose="02040503050406030204" pitchFamily="18" charset="0"/>
                                  <a:ea typeface="Cambria Math" panose="02040503050406030204" pitchFamily="18" charset="0"/>
                                  <a:cs typeface="Sakkal Majalla"/>
                                </a:rPr>
                                <m:t>𝑟</m:t>
                              </m:r>
                            </m:e>
                            <m:sub>
                              <m:r>
                                <a:rPr lang="en-US" sz="3200" i="1">
                                  <a:effectLst/>
                                  <a:latin typeface="Cambria Math" panose="02040503050406030204" pitchFamily="18" charset="0"/>
                                  <a:ea typeface="Cambria Math" panose="02040503050406030204" pitchFamily="18" charset="0"/>
                                  <a:cs typeface="Sakkal Majalla"/>
                                </a:rPr>
                                <m:t>2</m:t>
                              </m:r>
                            </m:sub>
                          </m:sSub>
                          <m:r>
                            <a:rPr lang="en-US" sz="3200" i="1">
                              <a:effectLst/>
                              <a:latin typeface="Cambria Math" panose="02040503050406030204" pitchFamily="18" charset="0"/>
                              <a:ea typeface="Cambria Math" panose="02040503050406030204" pitchFamily="18" charset="0"/>
                              <a:cs typeface="Sakkal Majalla"/>
                            </a:rPr>
                            <m:t>−</m:t>
                          </m:r>
                          <m:r>
                            <a:rPr lang="en-US" sz="3200" i="1">
                              <a:effectLst/>
                              <a:latin typeface="Cambria Math" panose="02040503050406030204" pitchFamily="18" charset="0"/>
                              <a:ea typeface="Cambria Math" panose="02040503050406030204" pitchFamily="18" charset="0"/>
                              <a:cs typeface="Sakkal Majalla"/>
                            </a:rPr>
                            <m:t>𝑟</m:t>
                          </m:r>
                        </m:den>
                      </m:f>
                    </m:oMath>
                  </m:oMathPara>
                </a14:m>
                <a:endParaRPr lang="en-US" sz="2000" dirty="0">
                  <a:effectLst/>
                  <a:latin typeface="Cambria Math" panose="02040503050406030204" pitchFamily="18" charset="0"/>
                  <a:ea typeface="Cambria Math" panose="02040503050406030204" pitchFamily="18" charset="0"/>
                  <a:cs typeface="Sakkal Majalla" panose="02000000000000000000" pitchFamily="2" charset="-78"/>
                </a:endParaRPr>
              </a:p>
              <a:p>
                <a:pPr marL="431800" algn="r">
                  <a:spcAft>
                    <a:spcPts val="0"/>
                  </a:spcAft>
                  <a:tabLst>
                    <a:tab pos="-635" algn="l"/>
                  </a:tabLst>
                </a:pPr>
                <a:endParaRPr lang="en-US" sz="2400" dirty="0">
                  <a:effectLst/>
                  <a:latin typeface="Cambria Math" panose="02040503050406030204" pitchFamily="18" charset="0"/>
                  <a:ea typeface="Cambria Math" panose="02040503050406030204" pitchFamily="18" charset="0"/>
                  <a:cs typeface="Sakkal Majalla" panose="02000000000000000000" pitchFamily="2" charset="-78"/>
                </a:endParaRPr>
              </a:p>
            </p:txBody>
          </p:sp>
        </mc:Choice>
        <mc:Fallback>
          <p:sp>
            <p:nvSpPr>
              <p:cNvPr id="4" name="Rectangle 3"/>
              <p:cNvSpPr>
                <a:spLocks noRot="1" noChangeAspect="1" noMove="1" noResize="1" noEditPoints="1" noAdjustHandles="1" noChangeArrowheads="1" noChangeShapeType="1" noTextEdit="1"/>
              </p:cNvSpPr>
              <p:nvPr/>
            </p:nvSpPr>
            <p:spPr>
              <a:xfrm>
                <a:off x="1259632" y="1196752"/>
                <a:ext cx="7632848" cy="5348965"/>
              </a:xfrm>
              <a:prstGeom prst="rect">
                <a:avLst/>
              </a:prstGeom>
              <a:blipFill rotWithShape="1">
                <a:blip r:embed="rId2"/>
                <a:stretch>
                  <a:fillRect t="-1822" r="-1837"/>
                </a:stretch>
              </a:blipFill>
            </p:spPr>
            <p:txBody>
              <a:bodyPr/>
              <a:lstStyle/>
              <a:p>
                <a:r>
                  <a:rPr lang="ar-EG">
                    <a:noFill/>
                  </a:rPr>
                  <a:t> </a:t>
                </a:r>
              </a:p>
            </p:txBody>
          </p:sp>
        </mc:Fallback>
      </mc:AlternateContent>
    </p:spTree>
    <p:extLst>
      <p:ext uri="{BB962C8B-B14F-4D97-AF65-F5344CB8AC3E}">
        <p14:creationId xmlns:p14="http://schemas.microsoft.com/office/powerpoint/2010/main" val="3268041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32656"/>
            <a:ext cx="7124328" cy="648072"/>
          </a:xfrm>
        </p:spPr>
        <p:txBody>
          <a:bodyPr>
            <a:no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الفرق بين المنظم والحدافة</a:t>
            </a:r>
            <a:endPar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4" name="Rectangle 3"/>
          <p:cNvSpPr/>
          <p:nvPr/>
        </p:nvSpPr>
        <p:spPr>
          <a:xfrm>
            <a:off x="1331640" y="908720"/>
            <a:ext cx="7344816" cy="5201424"/>
          </a:xfrm>
          <a:prstGeom prst="rect">
            <a:avLst/>
          </a:prstGeom>
        </p:spPr>
        <p:txBody>
          <a:bodyPr wrap="square">
            <a:spAutoFit/>
          </a:bodyPr>
          <a:lstStyle/>
          <a:p>
            <a:pPr marL="95250" algn="just">
              <a:lnSpc>
                <a:spcPct val="150000"/>
              </a:lnSpc>
            </a:pPr>
            <a:r>
              <a:rPr lang="ar-EG" sz="3200" dirty="0">
                <a:latin typeface="Sakkal Majalla" panose="02000000000000000000" pitchFamily="2" charset="-78"/>
                <a:ea typeface="Calibri"/>
                <a:cs typeface="Sakkal Majalla" panose="02000000000000000000" pitchFamily="2" charset="-78"/>
              </a:rPr>
              <a:t>هناك ثمة إختلاف بين عمل المنظم والحدافة في المحركات حيث أن </a:t>
            </a:r>
            <a:r>
              <a:rPr lang="ar-EG" sz="3200" dirty="0" smtClean="0">
                <a:latin typeface="Sakkal Majalla" panose="02000000000000000000" pitchFamily="2" charset="-78"/>
                <a:ea typeface="Calibri"/>
                <a:cs typeface="Sakkal Majalla" panose="02000000000000000000" pitchFamily="2" charset="-78"/>
              </a:rPr>
              <a:t>المنظم </a:t>
            </a:r>
            <a:r>
              <a:rPr lang="ar-EG" sz="3200" dirty="0" smtClean="0">
                <a:latin typeface="Sakkal Majalla" panose="02000000000000000000" pitchFamily="2" charset="-78"/>
                <a:cs typeface="Sakkal Majalla" panose="02000000000000000000" pitchFamily="2" charset="-78"/>
              </a:rPr>
              <a:t>عندما </a:t>
            </a:r>
            <a:r>
              <a:rPr lang="ar-EG" sz="3200" dirty="0">
                <a:latin typeface="Sakkal Majalla" panose="02000000000000000000" pitchFamily="2" charset="-78"/>
                <a:cs typeface="Sakkal Majalla" panose="02000000000000000000" pitchFamily="2" charset="-78"/>
              </a:rPr>
              <a:t>يزيد الحمل فإن سرعة المحرك تقل وهنا يأتي </a:t>
            </a:r>
            <a:r>
              <a:rPr lang="ar-EG" sz="3200" dirty="0" smtClean="0">
                <a:latin typeface="Sakkal Majalla" panose="02000000000000000000" pitchFamily="2" charset="-78"/>
                <a:cs typeface="Sakkal Majalla" panose="02000000000000000000" pitchFamily="2" charset="-78"/>
              </a:rPr>
              <a:t>دوره ليزيد </a:t>
            </a:r>
            <a:r>
              <a:rPr lang="ar-EG" sz="3200" dirty="0">
                <a:latin typeface="Sakkal Majalla" panose="02000000000000000000" pitchFamily="2" charset="-78"/>
                <a:cs typeface="Sakkal Majalla" panose="02000000000000000000" pitchFamily="2" charset="-78"/>
              </a:rPr>
              <a:t>من حقن الوقود لكي تعود السرعة إلى وضعها الطبيعي والعكس </a:t>
            </a:r>
            <a:r>
              <a:rPr lang="ar-EG" sz="3200" dirty="0" smtClean="0">
                <a:latin typeface="Sakkal Majalla" panose="02000000000000000000" pitchFamily="2" charset="-78"/>
                <a:cs typeface="Sakkal Majalla" panose="02000000000000000000" pitchFamily="2" charset="-78"/>
              </a:rPr>
              <a:t>صحيح ، أما </a:t>
            </a:r>
            <a:r>
              <a:rPr lang="ar-EG" sz="3200" dirty="0" smtClean="0">
                <a:latin typeface="Sakkal Majalla" panose="02000000000000000000" pitchFamily="2" charset="-78"/>
                <a:ea typeface="Calibri"/>
                <a:cs typeface="Sakkal Majalla" panose="02000000000000000000" pitchFamily="2" charset="-78"/>
              </a:rPr>
              <a:t>الحدافة فتعمل </a:t>
            </a:r>
            <a:r>
              <a:rPr lang="ar-EG" sz="3200" dirty="0">
                <a:latin typeface="Sakkal Majalla" panose="02000000000000000000" pitchFamily="2" charset="-78"/>
                <a:ea typeface="Calibri"/>
                <a:cs typeface="Sakkal Majalla" panose="02000000000000000000" pitchFamily="2" charset="-78"/>
              </a:rPr>
              <a:t>على تقليل التذبذبات في السرعة لكنها لا تتحكم في مستواها كما أن نظرية العمل للحدافة تعتمد على تخزين طاقة الحركة عندما تكون زائدة ثم إعادتها عند الحاجة إليها.</a:t>
            </a:r>
            <a:endParaRPr lang="en-US" sz="3200" dirty="0">
              <a:effectLst/>
              <a:latin typeface="Sakkal Majalla" panose="02000000000000000000" pitchFamily="2" charset="-78"/>
              <a:ea typeface="Calibri"/>
              <a:cs typeface="Sakkal Majalla" panose="02000000000000000000" pitchFamily="2" charset="-78"/>
            </a:endParaRPr>
          </a:p>
        </p:txBody>
      </p:sp>
    </p:spTree>
    <p:extLst>
      <p:ext uri="{BB962C8B-B14F-4D97-AF65-F5344CB8AC3E}">
        <p14:creationId xmlns:p14="http://schemas.microsoft.com/office/powerpoint/2010/main" val="2059844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648072"/>
          </a:xfrm>
        </p:spPr>
        <p:txBody>
          <a:bodyPr>
            <a:no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خواص المنظمات </a:t>
            </a:r>
            <a:endPar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mc:AlternateContent xmlns:mc="http://schemas.openxmlformats.org/markup-compatibility/2006">
        <mc:Choice xmlns:a14="http://schemas.microsoft.com/office/drawing/2010/main" Requires="a14">
          <p:sp>
            <p:nvSpPr>
              <p:cNvPr id="3" name="Rectangle 2"/>
              <p:cNvSpPr/>
              <p:nvPr/>
            </p:nvSpPr>
            <p:spPr>
              <a:xfrm>
                <a:off x="1233235" y="836712"/>
                <a:ext cx="7524328" cy="5693097"/>
              </a:xfrm>
              <a:prstGeom prst="rect">
                <a:avLst/>
              </a:prstGeom>
            </p:spPr>
            <p:txBody>
              <a:bodyPr wrap="square">
                <a:spAutoFit/>
              </a:bodyPr>
              <a:lstStyle/>
              <a:p>
                <a:pPr marL="457200" lvl="0" indent="-457200" algn="just">
                  <a:lnSpc>
                    <a:spcPct val="130000"/>
                  </a:lnSpc>
                  <a:buSzPts val="1800"/>
                  <a:buFont typeface="Wingdings" panose="05000000000000000000" pitchFamily="2" charset="2"/>
                  <a:buChar char="§"/>
                  <a:tabLst>
                    <a:tab pos="899160" algn="l"/>
                  </a:tabLst>
                </a:pPr>
                <a:r>
                  <a:rPr lang="ar-EG" sz="3200" b="1" dirty="0">
                    <a:latin typeface="Cambria Math"/>
                    <a:ea typeface="Calibri"/>
                    <a:cs typeface="Sakkal Majalla"/>
                  </a:rPr>
                  <a:t>حساسية المنظم </a:t>
                </a:r>
                <a:r>
                  <a:rPr lang="en-US" sz="2800" b="1" dirty="0">
                    <a:latin typeface="Cambria Math"/>
                    <a:ea typeface="Calibri"/>
                    <a:cs typeface="Sakkal Majalla"/>
                  </a:rPr>
                  <a:t>Sensitiveness of Governor</a:t>
                </a:r>
                <a:endParaRPr lang="en-US" sz="2000" dirty="0">
                  <a:latin typeface="Calibri"/>
                  <a:ea typeface="Calibri"/>
                  <a:cs typeface="Arial"/>
                </a:endParaRPr>
              </a:p>
              <a:p>
                <a:pPr lvl="1" algn="just">
                  <a:lnSpc>
                    <a:spcPct val="130000"/>
                  </a:lnSpc>
                  <a:buSzPts val="1800"/>
                  <a:tabLst>
                    <a:tab pos="899160" algn="l"/>
                  </a:tabLst>
                </a:pPr>
                <a:r>
                  <a:rPr lang="ar-EG" sz="2800" dirty="0" smtClean="0">
                    <a:latin typeface="Cambria Math"/>
                    <a:ea typeface="Calibri"/>
                    <a:cs typeface="Sakkal Majalla"/>
                  </a:rPr>
                  <a:t>تعرف </a:t>
                </a:r>
                <a:r>
                  <a:rPr lang="ar-EG" sz="2800" dirty="0">
                    <a:latin typeface="Cambria Math"/>
                    <a:ea typeface="Calibri"/>
                    <a:cs typeface="Sakkal Majalla"/>
                  </a:rPr>
                  <a:t>بأنها نسبة الإختلاف بين سرعتي التوازن القصوى والدنيا للمنظم إلى السرعة المتوسطة للتوازن ويمكن عن طريقها المقارنة بين حساسية المنظمات </a:t>
                </a:r>
                <a:r>
                  <a:rPr lang="ar-EG" sz="2800" dirty="0" smtClean="0">
                    <a:latin typeface="Cambria Math"/>
                    <a:ea typeface="Calibri"/>
                    <a:cs typeface="Sakkal Majalla"/>
                  </a:rPr>
                  <a:t>المختلفة. </a:t>
                </a: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والمعادلتين </a:t>
                </a:r>
                <a:r>
                  <a:rPr lang="ar-EG" sz="2800" dirty="0">
                    <a:latin typeface="Cambria Math" panose="02040503050406030204" pitchFamily="18" charset="0"/>
                    <a:ea typeface="Cambria Math" panose="02040503050406030204" pitchFamily="18" charset="0"/>
                    <a:cs typeface="Sakkal Majalla" panose="02000000000000000000" pitchFamily="2" charset="-78"/>
                  </a:rPr>
                  <a:t>التاليتين تستخدما في تقدير الحساسية </a:t>
                </a: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للمنظمات </a:t>
                </a:r>
                <a:r>
                  <a:rPr lang="ar-EG" sz="2800" dirty="0">
                    <a:latin typeface="Cambria Math" panose="02040503050406030204" pitchFamily="18" charset="0"/>
                    <a:ea typeface="Cambria Math" panose="02040503050406030204" pitchFamily="18" charset="0"/>
                    <a:cs typeface="Sakkal Majalla" panose="02000000000000000000" pitchFamily="2" charset="-78"/>
                  </a:rPr>
                  <a:t>في حالتي سرعة الدوران والسرعة الزاوية:</a:t>
                </a:r>
                <a:endParaRPr lang="en-US" dirty="0">
                  <a:latin typeface="Cambria Math" panose="02040503050406030204" pitchFamily="18" charset="0"/>
                  <a:ea typeface="Cambria Math" panose="02040503050406030204" pitchFamily="18" charset="0"/>
                  <a:cs typeface="Sakkal Majalla" panose="02000000000000000000" pitchFamily="2" charset="-78"/>
                </a:endParaRPr>
              </a:p>
              <a:p>
                <a:pPr>
                  <a:lnSpc>
                    <a:spcPct val="150000"/>
                  </a:lnSpc>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ea typeface="Cambria Math" panose="02040503050406030204" pitchFamily="18" charset="0"/>
                        </a:rPr>
                        <m:t>𝑆𝑒𝑛𝑠𝑖𝑡𝑖𝑣𝑒𝑛𝑒𝑠𝑠</m:t>
                      </m:r>
                      <m:r>
                        <a:rPr lang="en-US" sz="2800" i="1">
                          <a:latin typeface="Cambria Math" panose="02040503050406030204" pitchFamily="18" charset="0"/>
                          <a:ea typeface="Cambria Math" panose="02040503050406030204" pitchFamily="18" charset="0"/>
                        </a:rPr>
                        <m:t>=</m:t>
                      </m:r>
                      <m:f>
                        <m:fPr>
                          <m:ctrlPr>
                            <a:rPr lang="en-US" sz="2800" i="1">
                              <a:latin typeface="Cambria Math" panose="02040503050406030204" pitchFamily="18" charset="0"/>
                              <a:ea typeface="Cambria Math" panose="02040503050406030204" pitchFamily="18" charset="0"/>
                            </a:rPr>
                          </m:ctrlPr>
                        </m:fPr>
                        <m:num>
                          <m:d>
                            <m:dPr>
                              <m:ctrlPr>
                                <a:rPr lang="en-US" sz="2800" i="1">
                                  <a:latin typeface="Cambria Math" panose="02040503050406030204" pitchFamily="18" charset="0"/>
                                  <a:ea typeface="Cambria Math" panose="02040503050406030204" pitchFamily="18" charset="0"/>
                                </a:rPr>
                              </m:ctrlPr>
                            </m:dPr>
                            <m:e>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𝑁</m:t>
                                  </m:r>
                                </m:e>
                                <m:sub>
                                  <m:r>
                                    <a:rPr lang="en-US" sz="2800" i="1">
                                      <a:latin typeface="Cambria Math" panose="02040503050406030204" pitchFamily="18" charset="0"/>
                                      <a:ea typeface="Cambria Math" panose="02040503050406030204" pitchFamily="18" charset="0"/>
                                    </a:rPr>
                                    <m:t>2</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𝑁</m:t>
                                  </m:r>
                                </m:e>
                                <m:sub>
                                  <m:r>
                                    <a:rPr lang="en-US" sz="2800" i="1">
                                      <a:latin typeface="Cambria Math" panose="02040503050406030204" pitchFamily="18" charset="0"/>
                                      <a:ea typeface="Cambria Math" panose="02040503050406030204" pitchFamily="18" charset="0"/>
                                    </a:rPr>
                                    <m:t>1</m:t>
                                  </m:r>
                                </m:sub>
                              </m:sSub>
                            </m:e>
                          </m:d>
                        </m:num>
                        <m:den>
                          <m:r>
                            <a:rPr lang="en-US" sz="2800" i="1">
                              <a:latin typeface="Cambria Math" panose="02040503050406030204" pitchFamily="18" charset="0"/>
                              <a:ea typeface="Cambria Math" panose="02040503050406030204" pitchFamily="18" charset="0"/>
                            </a:rPr>
                            <m:t>𝑁</m:t>
                          </m:r>
                        </m:den>
                      </m:f>
                      <m:r>
                        <a:rPr lang="en-US" sz="2800" i="1">
                          <a:latin typeface="Cambria Math" panose="02040503050406030204" pitchFamily="18" charset="0"/>
                          <a:ea typeface="Cambria Math" panose="02040503050406030204" pitchFamily="18" charset="0"/>
                        </a:rPr>
                        <m:t>= </m:t>
                      </m:r>
                      <m:f>
                        <m:fPr>
                          <m:ctrlPr>
                            <a:rPr lang="en-US"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2</m:t>
                          </m:r>
                          <m:d>
                            <m:dPr>
                              <m:ctrlPr>
                                <a:rPr lang="en-US" sz="2800" i="1">
                                  <a:latin typeface="Cambria Math" panose="02040503050406030204" pitchFamily="18" charset="0"/>
                                  <a:ea typeface="Cambria Math" panose="02040503050406030204" pitchFamily="18" charset="0"/>
                                </a:rPr>
                              </m:ctrlPr>
                            </m:dPr>
                            <m:e>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𝑁</m:t>
                                  </m:r>
                                </m:e>
                                <m:sub>
                                  <m:r>
                                    <a:rPr lang="en-US" sz="2800" i="1">
                                      <a:latin typeface="Cambria Math" panose="02040503050406030204" pitchFamily="18" charset="0"/>
                                      <a:ea typeface="Cambria Math" panose="02040503050406030204" pitchFamily="18" charset="0"/>
                                    </a:rPr>
                                    <m:t>2</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𝑁</m:t>
                                  </m:r>
                                </m:e>
                                <m:sub>
                                  <m:r>
                                    <a:rPr lang="en-US" sz="2800" i="1">
                                      <a:latin typeface="Cambria Math" panose="02040503050406030204" pitchFamily="18" charset="0"/>
                                      <a:ea typeface="Cambria Math" panose="02040503050406030204" pitchFamily="18" charset="0"/>
                                    </a:rPr>
                                    <m:t>1</m:t>
                                  </m:r>
                                </m:sub>
                              </m:sSub>
                            </m:e>
                          </m:d>
                        </m:num>
                        <m:den>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𝑁</m:t>
                              </m:r>
                            </m:e>
                            <m:sub>
                              <m:r>
                                <a:rPr lang="en-US" sz="2800" i="1">
                                  <a:latin typeface="Cambria Math" panose="02040503050406030204" pitchFamily="18" charset="0"/>
                                  <a:ea typeface="Cambria Math" panose="02040503050406030204" pitchFamily="18" charset="0"/>
                                </a:rPr>
                                <m:t>1</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𝑁</m:t>
                              </m:r>
                            </m:e>
                            <m:sub>
                              <m:r>
                                <a:rPr lang="en-US" sz="2800" i="1">
                                  <a:latin typeface="Cambria Math" panose="02040503050406030204" pitchFamily="18" charset="0"/>
                                  <a:ea typeface="Cambria Math" panose="02040503050406030204" pitchFamily="18" charset="0"/>
                                </a:rPr>
                                <m:t>2</m:t>
                              </m:r>
                            </m:sub>
                          </m:sSub>
                        </m:den>
                      </m:f>
                    </m:oMath>
                  </m:oMathPara>
                </a14:m>
                <a:endParaRPr lang="en-US" dirty="0">
                  <a:latin typeface="Cambria Math" panose="02040503050406030204" pitchFamily="18" charset="0"/>
                  <a:ea typeface="Cambria Math" panose="02040503050406030204" pitchFamily="18" charset="0"/>
                  <a:cs typeface="Sakkal Majalla" panose="02000000000000000000" pitchFamily="2" charset="-78"/>
                </a:endParaRPr>
              </a:p>
              <a:p>
                <a:pPr>
                  <a:lnSpc>
                    <a:spcPct val="150000"/>
                  </a:lnSpc>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ea typeface="Cambria Math" panose="02040503050406030204" pitchFamily="18" charset="0"/>
                        </a:rPr>
                        <m:t>𝑆𝑒𝑛𝑠𝑖𝑡𝑖𝑣𝑒𝑛𝑒𝑠𝑠</m:t>
                      </m:r>
                      <m:r>
                        <a:rPr lang="en-US" sz="2800" i="1">
                          <a:latin typeface="Cambria Math" panose="02040503050406030204" pitchFamily="18" charset="0"/>
                          <a:ea typeface="Cambria Math" panose="02040503050406030204" pitchFamily="18" charset="0"/>
                        </a:rPr>
                        <m:t>= </m:t>
                      </m:r>
                      <m:f>
                        <m:fPr>
                          <m:ctrlPr>
                            <a:rPr lang="en-US"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2</m:t>
                          </m:r>
                          <m:d>
                            <m:dPr>
                              <m:ctrlPr>
                                <a:rPr lang="en-US" sz="2800" i="1">
                                  <a:latin typeface="Cambria Math" panose="02040503050406030204" pitchFamily="18" charset="0"/>
                                  <a:ea typeface="Cambria Math" panose="02040503050406030204" pitchFamily="18" charset="0"/>
                                </a:rPr>
                              </m:ctrlPr>
                            </m:dPr>
                            <m:e>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𝜔</m:t>
                                  </m:r>
                                </m:e>
                                <m:sub>
                                  <m:r>
                                    <a:rPr lang="en-US" sz="2800" i="1">
                                      <a:latin typeface="Cambria Math" panose="02040503050406030204" pitchFamily="18" charset="0"/>
                                      <a:ea typeface="Cambria Math" panose="02040503050406030204" pitchFamily="18" charset="0"/>
                                    </a:rPr>
                                    <m:t>2</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𝜔</m:t>
                                  </m:r>
                                </m:e>
                                <m:sub>
                                  <m:r>
                                    <a:rPr lang="en-US" sz="2800" i="1">
                                      <a:latin typeface="Cambria Math" panose="02040503050406030204" pitchFamily="18" charset="0"/>
                                      <a:ea typeface="Cambria Math" panose="02040503050406030204" pitchFamily="18" charset="0"/>
                                    </a:rPr>
                                    <m:t>1</m:t>
                                  </m:r>
                                </m:sub>
                              </m:sSub>
                            </m:e>
                          </m:d>
                        </m:num>
                        <m:den>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𝜔</m:t>
                              </m:r>
                            </m:e>
                            <m:sub>
                              <m:r>
                                <a:rPr lang="en-US" sz="2800" i="1">
                                  <a:latin typeface="Cambria Math" panose="02040503050406030204" pitchFamily="18" charset="0"/>
                                  <a:ea typeface="Cambria Math" panose="02040503050406030204" pitchFamily="18" charset="0"/>
                                </a:rPr>
                                <m:t>1</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𝜔</m:t>
                              </m:r>
                            </m:e>
                            <m:sub>
                              <m:r>
                                <a:rPr lang="en-US" sz="2800" i="1">
                                  <a:latin typeface="Cambria Math" panose="02040503050406030204" pitchFamily="18" charset="0"/>
                                  <a:ea typeface="Cambria Math" panose="02040503050406030204" pitchFamily="18" charset="0"/>
                                </a:rPr>
                                <m:t>2</m:t>
                              </m:r>
                            </m:sub>
                          </m:sSub>
                        </m:den>
                      </m:f>
                    </m:oMath>
                  </m:oMathPara>
                </a14:m>
                <a:endParaRPr lang="ar-EG" sz="2800" dirty="0"/>
              </a:p>
            </p:txBody>
          </p:sp>
        </mc:Choice>
        <mc:Fallback>
          <p:sp>
            <p:nvSpPr>
              <p:cNvPr id="3" name="Rectangle 2"/>
              <p:cNvSpPr>
                <a:spLocks noRot="1" noChangeAspect="1" noMove="1" noResize="1" noEditPoints="1" noAdjustHandles="1" noChangeArrowheads="1" noChangeShapeType="1" noTextEdit="1"/>
              </p:cNvSpPr>
              <p:nvPr/>
            </p:nvSpPr>
            <p:spPr>
              <a:xfrm>
                <a:off x="1233235" y="836712"/>
                <a:ext cx="7524328" cy="5693097"/>
              </a:xfrm>
              <a:prstGeom prst="rect">
                <a:avLst/>
              </a:prstGeom>
              <a:blipFill rotWithShape="1">
                <a:blip r:embed="rId2"/>
                <a:stretch>
                  <a:fillRect l="-2672" r="-567"/>
                </a:stretch>
              </a:blipFill>
            </p:spPr>
            <p:txBody>
              <a:bodyPr/>
              <a:lstStyle/>
              <a:p>
                <a:r>
                  <a:rPr lang="ar-EG">
                    <a:noFill/>
                  </a:rPr>
                  <a:t> </a:t>
                </a:r>
              </a:p>
            </p:txBody>
          </p:sp>
        </mc:Fallback>
      </mc:AlternateContent>
    </p:spTree>
    <p:extLst>
      <p:ext uri="{BB962C8B-B14F-4D97-AF65-F5344CB8AC3E}">
        <p14:creationId xmlns:p14="http://schemas.microsoft.com/office/powerpoint/2010/main" val="38164039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648072"/>
          </a:xfrm>
        </p:spPr>
        <p:txBody>
          <a:bodyPr>
            <a:no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خواص المنظمات </a:t>
            </a:r>
            <a:endPar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Rectangle 2"/>
          <p:cNvSpPr/>
          <p:nvPr/>
        </p:nvSpPr>
        <p:spPr>
          <a:xfrm>
            <a:off x="1233235" y="908720"/>
            <a:ext cx="7524328" cy="5213735"/>
          </a:xfrm>
          <a:prstGeom prst="rect">
            <a:avLst/>
          </a:prstGeom>
        </p:spPr>
        <p:txBody>
          <a:bodyPr wrap="square">
            <a:spAutoFit/>
          </a:bodyPr>
          <a:lstStyle/>
          <a:p>
            <a:pPr marL="457200" lvl="0" indent="-457200" algn="just">
              <a:lnSpc>
                <a:spcPct val="130000"/>
              </a:lnSpc>
              <a:buSzPts val="1800"/>
              <a:buFont typeface="Wingdings" panose="05000000000000000000" pitchFamily="2" charset="2"/>
              <a:buChar char="§"/>
              <a:tabLst>
                <a:tab pos="899160" algn="l"/>
              </a:tabLst>
            </a:pPr>
            <a:r>
              <a:rPr lang="ar-EG" sz="3200" b="1" dirty="0">
                <a:latin typeface="Cambria Math"/>
                <a:ea typeface="Calibri"/>
                <a:cs typeface="Sakkal Majalla"/>
              </a:rPr>
              <a:t>ثبات </a:t>
            </a:r>
            <a:r>
              <a:rPr lang="ar-EG" sz="3200" b="1" dirty="0" smtClean="0">
                <a:latin typeface="Cambria Math"/>
                <a:ea typeface="Calibri"/>
                <a:cs typeface="Sakkal Majalla"/>
              </a:rPr>
              <a:t>المنظم  </a:t>
            </a:r>
            <a:r>
              <a:rPr lang="en-US" sz="2800" b="1" dirty="0">
                <a:latin typeface="Cambria Math"/>
                <a:ea typeface="Calibri"/>
                <a:cs typeface="Sakkal Majalla"/>
              </a:rPr>
              <a:t>Stability of</a:t>
            </a:r>
            <a:r>
              <a:rPr lang="en-US" sz="3200" b="1" dirty="0">
                <a:latin typeface="Cambria Math"/>
                <a:ea typeface="Calibri"/>
                <a:cs typeface="Sakkal Majalla"/>
              </a:rPr>
              <a:t> </a:t>
            </a:r>
            <a:r>
              <a:rPr lang="en-US" sz="2800" b="1" dirty="0">
                <a:latin typeface="Cambria Math"/>
                <a:ea typeface="Calibri"/>
                <a:cs typeface="Sakkal Majalla"/>
              </a:rPr>
              <a:t>Governor</a:t>
            </a:r>
            <a:endParaRPr lang="en-US" sz="3200" dirty="0">
              <a:latin typeface="Calibri"/>
              <a:ea typeface="Calibri"/>
              <a:cs typeface="Arial"/>
            </a:endParaRPr>
          </a:p>
          <a:p>
            <a:pPr marL="611505" algn="just">
              <a:lnSpc>
                <a:spcPct val="130000"/>
              </a:lnSpc>
              <a:tabLst>
                <a:tab pos="899160" algn="l"/>
              </a:tabLst>
            </a:pPr>
            <a:r>
              <a:rPr lang="ar-EG" sz="2800" dirty="0">
                <a:latin typeface="Cambria Math" panose="02040503050406030204" pitchFamily="18" charset="0"/>
                <a:ea typeface="Cambria Math" panose="02040503050406030204" pitchFamily="18" charset="0"/>
                <a:cs typeface="Sakkal Majalla"/>
              </a:rPr>
              <a:t>يطلق على المنظم أنه في حالة ثبات </a:t>
            </a:r>
            <a:r>
              <a:rPr lang="en-US" sz="2400" i="1" dirty="0">
                <a:latin typeface="Cambria Math" panose="02040503050406030204" pitchFamily="18" charset="0"/>
                <a:ea typeface="Cambria Math" panose="02040503050406030204" pitchFamily="18" charset="0"/>
                <a:cs typeface="Sakkal Majalla"/>
              </a:rPr>
              <a:t>Stable</a:t>
            </a:r>
            <a:r>
              <a:rPr lang="en-US" sz="2800" dirty="0">
                <a:latin typeface="Cambria Math" panose="02040503050406030204" pitchFamily="18" charset="0"/>
                <a:ea typeface="Cambria Math" panose="02040503050406030204" pitchFamily="18" charset="0"/>
                <a:cs typeface="Arial"/>
              </a:rPr>
              <a:t> </a:t>
            </a:r>
            <a:r>
              <a:rPr lang="ar-EG" sz="2800" dirty="0" smtClean="0">
                <a:latin typeface="Cambria Math" panose="02040503050406030204" pitchFamily="18" charset="0"/>
                <a:ea typeface="Cambria Math" panose="02040503050406030204" pitchFamily="18" charset="0"/>
                <a:cs typeface="Arial"/>
              </a:rPr>
              <a:t> عندما </a:t>
            </a:r>
            <a:r>
              <a:rPr lang="ar-EG" sz="2800" dirty="0">
                <a:latin typeface="Cambria Math" panose="02040503050406030204" pitchFamily="18" charset="0"/>
                <a:ea typeface="Cambria Math" panose="02040503050406030204" pitchFamily="18" charset="0"/>
                <a:cs typeface="Arial"/>
              </a:rPr>
              <a:t>يكون هناك نصف قطر واحد فقط لدوران كرات المنظم الذي عنده يكون المنظم متزنا وذلك لأي سرعة في مدى سرعات التشغيل التي يعمل عليها المنظم وبناءا على ذلك أنه في حالة المنظمات الثابتة كلما زادت سرعة التوزان فإن نصف قطر  دوران الكرات للمنظم سوف يزيد ، أما عندما يقل نصف قطر الدوران لكرات المنظم كلما زادت السرعة فإن المنظم يكون في حالة عدم ثبات. </a:t>
            </a:r>
            <a:endParaRPr lang="ar-EG" sz="28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6234972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648072"/>
          </a:xfrm>
        </p:spPr>
        <p:txBody>
          <a:bodyPr>
            <a:no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خواص المنظمات </a:t>
            </a:r>
            <a:endPar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Rectangle 2"/>
          <p:cNvSpPr/>
          <p:nvPr/>
        </p:nvSpPr>
        <p:spPr>
          <a:xfrm>
            <a:off x="1233235" y="908720"/>
            <a:ext cx="7524328" cy="5853910"/>
          </a:xfrm>
          <a:prstGeom prst="rect">
            <a:avLst/>
          </a:prstGeom>
        </p:spPr>
        <p:txBody>
          <a:bodyPr wrap="square">
            <a:spAutoFit/>
          </a:bodyPr>
          <a:lstStyle/>
          <a:p>
            <a:pPr marL="457200" lvl="0" indent="-457200" algn="just">
              <a:lnSpc>
                <a:spcPct val="130000"/>
              </a:lnSpc>
              <a:buSzPts val="1800"/>
              <a:buFont typeface="Wingdings" panose="05000000000000000000" pitchFamily="2" charset="2"/>
              <a:buChar char="§"/>
              <a:tabLst>
                <a:tab pos="899160" algn="l"/>
              </a:tabLst>
            </a:pPr>
            <a:r>
              <a:rPr lang="ar-EG" sz="3200" b="1" dirty="0">
                <a:latin typeface="Cambria Math"/>
                <a:ea typeface="Calibri"/>
                <a:cs typeface="Sakkal Majalla"/>
              </a:rPr>
              <a:t>ثبات الدورة الزمنية للمنظم </a:t>
            </a:r>
            <a:r>
              <a:rPr lang="en-US" sz="2800" b="1" dirty="0">
                <a:latin typeface="Cambria Math"/>
                <a:ea typeface="Calibri"/>
                <a:cs typeface="Sakkal Majalla"/>
              </a:rPr>
              <a:t>Governor</a:t>
            </a:r>
            <a:r>
              <a:rPr lang="en-US" sz="3200" b="1" dirty="0">
                <a:latin typeface="Cambria Math"/>
                <a:ea typeface="Calibri"/>
                <a:cs typeface="Sakkal Majalla"/>
              </a:rPr>
              <a:t> </a:t>
            </a:r>
            <a:r>
              <a:rPr lang="en-US" sz="2800" b="1" dirty="0" smtClean="0">
                <a:latin typeface="Cambria Math"/>
                <a:ea typeface="Calibri"/>
                <a:cs typeface="Sakkal Majalla"/>
              </a:rPr>
              <a:t>Isochroous</a:t>
            </a:r>
            <a:r>
              <a:rPr lang="en-US" sz="3200" b="1" dirty="0" smtClean="0">
                <a:latin typeface="Cambria Math"/>
                <a:ea typeface="Calibri"/>
                <a:cs typeface="Sakkal Majalla"/>
              </a:rPr>
              <a:t> </a:t>
            </a:r>
            <a:endParaRPr lang="en-US" sz="2000" dirty="0">
              <a:latin typeface="Calibri"/>
              <a:ea typeface="Calibri"/>
              <a:cs typeface="Arial"/>
            </a:endParaRPr>
          </a:p>
          <a:p>
            <a:pPr marL="611505" algn="just">
              <a:lnSpc>
                <a:spcPct val="130000"/>
              </a:lnSpc>
              <a:tabLst>
                <a:tab pos="899160" algn="l"/>
              </a:tabLst>
            </a:pPr>
            <a:r>
              <a:rPr lang="ar-EG" sz="3200" dirty="0">
                <a:latin typeface="Cambria Math"/>
                <a:ea typeface="Calibri"/>
                <a:cs typeface="Sakkal Majalla"/>
              </a:rPr>
              <a:t>يطلق على المنظم أنه ذو دورة زمنية ثابتة </a:t>
            </a:r>
            <a:r>
              <a:rPr lang="en-US" sz="2800" i="1" dirty="0" smtClean="0">
                <a:latin typeface="Cambria Math"/>
                <a:ea typeface="Calibri"/>
                <a:cs typeface="Sakkal Majalla"/>
              </a:rPr>
              <a:t>Isochroous</a:t>
            </a:r>
            <a:r>
              <a:rPr lang="ar-EG" sz="3200" dirty="0" smtClean="0">
                <a:latin typeface="Cambria Math"/>
                <a:ea typeface="Calibri"/>
                <a:cs typeface="Sakkal Majalla"/>
              </a:rPr>
              <a:t> </a:t>
            </a:r>
            <a:r>
              <a:rPr lang="ar-EG" sz="3200" dirty="0">
                <a:latin typeface="Cambria Math"/>
                <a:ea typeface="Calibri"/>
                <a:cs typeface="Sakkal Majalla"/>
              </a:rPr>
              <a:t>عندما تكون سرعة التوزان له ثابتة أي أن المدى للسرعة يساوي صفرا وذلك لكل أنصاف أقطار الدوران لكرات المنظم في المدى التشغيلي بشرط إهمال الإحتكاك. وثبات الدورة الزمنية للمنظم يطلق عليها مرحلة الحساسية اللانهائية </a:t>
            </a:r>
            <a:r>
              <a:rPr lang="en-US" sz="2800" i="1" dirty="0">
                <a:latin typeface="Cambria Math"/>
                <a:ea typeface="Calibri"/>
                <a:cs typeface="Sakkal Majalla"/>
              </a:rPr>
              <a:t>Infinite sensitivity</a:t>
            </a:r>
            <a:r>
              <a:rPr lang="ar-EG" sz="3200" dirty="0">
                <a:latin typeface="Cambria Math"/>
                <a:ea typeface="Calibri"/>
                <a:cs typeface="Sakkal Majalla"/>
              </a:rPr>
              <a:t>. والمثالين التاليين يوضحان إختبار منظم بورتر ومنظم هارتنل لخاصية ثبات الدورة الزمنية.</a:t>
            </a:r>
            <a:endParaRPr lang="en-US" sz="2000" dirty="0">
              <a:effectLst/>
              <a:latin typeface="Calibri"/>
              <a:ea typeface="Calibri"/>
              <a:cs typeface="Arial"/>
            </a:endParaRPr>
          </a:p>
        </p:txBody>
      </p:sp>
    </p:spTree>
    <p:extLst>
      <p:ext uri="{BB962C8B-B14F-4D97-AF65-F5344CB8AC3E}">
        <p14:creationId xmlns:p14="http://schemas.microsoft.com/office/powerpoint/2010/main" val="15171144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648072"/>
          </a:xfrm>
        </p:spPr>
        <p:txBody>
          <a:bodyPr>
            <a:no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خواص المنظمات </a:t>
            </a:r>
            <a:endPar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Rectangle 2"/>
          <p:cNvSpPr/>
          <p:nvPr/>
        </p:nvSpPr>
        <p:spPr>
          <a:xfrm>
            <a:off x="1233235" y="908720"/>
            <a:ext cx="7524328" cy="5773888"/>
          </a:xfrm>
          <a:prstGeom prst="rect">
            <a:avLst/>
          </a:prstGeom>
        </p:spPr>
        <p:txBody>
          <a:bodyPr wrap="square">
            <a:spAutoFit/>
          </a:bodyPr>
          <a:lstStyle/>
          <a:p>
            <a:pPr marL="457200" lvl="0" indent="-457200" algn="just">
              <a:lnSpc>
                <a:spcPct val="130000"/>
              </a:lnSpc>
              <a:buSzPts val="1800"/>
              <a:buFont typeface="Wingdings" panose="05000000000000000000" pitchFamily="2" charset="2"/>
              <a:buChar char="§"/>
              <a:tabLst>
                <a:tab pos="899160" algn="l"/>
              </a:tabLst>
            </a:pPr>
            <a:r>
              <a:rPr lang="ar-EG" sz="3200" b="1" dirty="0">
                <a:latin typeface="Cambria Math"/>
                <a:ea typeface="Calibri"/>
                <a:cs typeface="Sakkal Majalla"/>
              </a:rPr>
              <a:t>ثبات الدورة الزمنية للمنظم </a:t>
            </a:r>
            <a:r>
              <a:rPr lang="en-US" sz="2800" b="1" dirty="0">
                <a:latin typeface="Cambria Math"/>
                <a:ea typeface="Calibri"/>
                <a:cs typeface="Sakkal Majalla"/>
              </a:rPr>
              <a:t>Governor</a:t>
            </a:r>
            <a:r>
              <a:rPr lang="en-US" sz="3200" b="1" dirty="0">
                <a:latin typeface="Cambria Math"/>
                <a:ea typeface="Calibri"/>
                <a:cs typeface="Sakkal Majalla"/>
              </a:rPr>
              <a:t> </a:t>
            </a:r>
            <a:r>
              <a:rPr lang="en-US" sz="2800" b="1" dirty="0" smtClean="0">
                <a:latin typeface="Cambria Math"/>
                <a:ea typeface="Calibri"/>
                <a:cs typeface="Sakkal Majalla"/>
              </a:rPr>
              <a:t>Isochroous</a:t>
            </a:r>
            <a:r>
              <a:rPr lang="en-US" sz="3200" b="1" dirty="0" smtClean="0">
                <a:latin typeface="Cambria Math"/>
                <a:ea typeface="Calibri"/>
                <a:cs typeface="Sakkal Majalla"/>
              </a:rPr>
              <a:t> </a:t>
            </a:r>
            <a:endParaRPr lang="en-US" sz="2000" dirty="0">
              <a:latin typeface="Calibri"/>
              <a:ea typeface="Calibri"/>
              <a:cs typeface="Arial"/>
            </a:endParaRPr>
          </a:p>
          <a:p>
            <a:pPr marL="611505" algn="just">
              <a:lnSpc>
                <a:spcPct val="130000"/>
              </a:lnSpc>
              <a:tabLst>
                <a:tab pos="899160" algn="l"/>
              </a:tabLst>
            </a:pPr>
            <a:r>
              <a:rPr lang="ar-EG" sz="3600" dirty="0">
                <a:latin typeface="Cambria Math"/>
                <a:ea typeface="Calibri"/>
                <a:cs typeface="Sakkal Majalla"/>
              </a:rPr>
              <a:t>يطلق على المنظم أنه ذو دورة زمنية ثابتة </a:t>
            </a:r>
            <a:r>
              <a:rPr lang="en-US" sz="3200" i="1" dirty="0" smtClean="0">
                <a:latin typeface="Cambria Math"/>
                <a:ea typeface="Calibri"/>
                <a:cs typeface="Sakkal Majalla"/>
              </a:rPr>
              <a:t>Isochroous</a:t>
            </a:r>
            <a:r>
              <a:rPr lang="ar-EG" sz="3600" dirty="0" smtClean="0">
                <a:latin typeface="Cambria Math"/>
                <a:ea typeface="Calibri"/>
                <a:cs typeface="Sakkal Majalla"/>
              </a:rPr>
              <a:t> </a:t>
            </a:r>
            <a:r>
              <a:rPr lang="ar-EG" sz="3600" dirty="0">
                <a:latin typeface="Cambria Math"/>
                <a:ea typeface="Calibri"/>
                <a:cs typeface="Sakkal Majalla"/>
              </a:rPr>
              <a:t>عندما تكون سرعة التوزان له ثابتة أي أن المدى للسرعة يساوي صفرا وذلك لكل أنصاف أقطار الدوران لكرات المنظم في المدى التشغيلي بشرط إهمال الإحتكاك. وثبات الدورة الزمنية للمنظم يطلق عليها مرحلة الحساسية اللانهائية </a:t>
            </a:r>
            <a:r>
              <a:rPr lang="en-US" sz="3200" i="1" dirty="0">
                <a:latin typeface="Cambria Math"/>
                <a:ea typeface="Calibri"/>
                <a:cs typeface="Sakkal Majalla"/>
              </a:rPr>
              <a:t>Infinite sensitivity</a:t>
            </a:r>
            <a:r>
              <a:rPr lang="ar-EG" sz="3600" dirty="0">
                <a:latin typeface="Cambria Math"/>
                <a:ea typeface="Calibri"/>
                <a:cs typeface="Sakkal Majalla"/>
              </a:rPr>
              <a:t>. </a:t>
            </a:r>
            <a:endParaRPr lang="en-US" sz="2400" dirty="0">
              <a:effectLst/>
              <a:latin typeface="Calibri"/>
              <a:ea typeface="Calibri"/>
              <a:cs typeface="Arial"/>
            </a:endParaRPr>
          </a:p>
        </p:txBody>
      </p:sp>
    </p:spTree>
    <p:extLst>
      <p:ext uri="{BB962C8B-B14F-4D97-AF65-F5344CB8AC3E}">
        <p14:creationId xmlns:p14="http://schemas.microsoft.com/office/powerpoint/2010/main" val="41765378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648072"/>
          </a:xfrm>
        </p:spPr>
        <p:txBody>
          <a:bodyPr>
            <a:no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خواص المنظمات </a:t>
            </a:r>
            <a:endPar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Rectangle 2"/>
          <p:cNvSpPr/>
          <p:nvPr/>
        </p:nvSpPr>
        <p:spPr>
          <a:xfrm>
            <a:off x="1233235" y="908720"/>
            <a:ext cx="7524328" cy="5164491"/>
          </a:xfrm>
          <a:prstGeom prst="rect">
            <a:avLst/>
          </a:prstGeom>
        </p:spPr>
        <p:txBody>
          <a:bodyPr wrap="square">
            <a:spAutoFit/>
          </a:bodyPr>
          <a:lstStyle/>
          <a:p>
            <a:pPr marL="457200" lvl="0" indent="-457200" algn="just">
              <a:lnSpc>
                <a:spcPct val="130000"/>
              </a:lnSpc>
              <a:buSzPts val="1800"/>
              <a:buFont typeface="Wingdings" panose="05000000000000000000" pitchFamily="2" charset="2"/>
              <a:buChar char="§"/>
              <a:tabLst>
                <a:tab pos="899160" algn="l"/>
              </a:tabLst>
            </a:pPr>
            <a:r>
              <a:rPr lang="ar-EG" sz="3200" b="1" dirty="0">
                <a:latin typeface="Cambria Math"/>
                <a:ea typeface="Calibri"/>
                <a:cs typeface="Sakkal Majalla"/>
              </a:rPr>
              <a:t>خاصية هانتج للمنظم </a:t>
            </a:r>
            <a:r>
              <a:rPr lang="en-US" sz="2800" b="1" dirty="0">
                <a:latin typeface="Cambria Math"/>
                <a:ea typeface="Calibri"/>
                <a:cs typeface="Sakkal Majalla"/>
              </a:rPr>
              <a:t>Governor Hunting Property</a:t>
            </a:r>
            <a:r>
              <a:rPr lang="en-US" sz="3200" b="1" dirty="0">
                <a:latin typeface="Cambria Math"/>
                <a:ea typeface="Calibri"/>
                <a:cs typeface="Sakkal Majalla"/>
              </a:rPr>
              <a:t> </a:t>
            </a:r>
            <a:endParaRPr lang="en-US" sz="2000" dirty="0">
              <a:latin typeface="Calibri"/>
              <a:ea typeface="Calibri"/>
              <a:cs typeface="Arial"/>
            </a:endParaRPr>
          </a:p>
          <a:p>
            <a:pPr marL="611505" algn="just">
              <a:lnSpc>
                <a:spcPct val="150000"/>
              </a:lnSpc>
              <a:tabLst>
                <a:tab pos="899160" algn="l"/>
              </a:tabLst>
            </a:pPr>
            <a:r>
              <a:rPr lang="ar-EG" sz="3200" dirty="0">
                <a:latin typeface="Cambria Math"/>
                <a:ea typeface="Calibri"/>
                <a:cs typeface="Sakkal Majalla"/>
              </a:rPr>
              <a:t>يطلق على المنظم مصطلح </a:t>
            </a:r>
            <a:r>
              <a:rPr lang="en-US" sz="2800" i="1" dirty="0">
                <a:latin typeface="Cambria Math"/>
                <a:ea typeface="Calibri"/>
                <a:cs typeface="Sakkal Majalla"/>
              </a:rPr>
              <a:t>Hunt</a:t>
            </a:r>
            <a:r>
              <a:rPr lang="en-US" sz="2800" dirty="0">
                <a:latin typeface="Sakkal Majalla"/>
                <a:ea typeface="Calibri"/>
                <a:cs typeface="Arial"/>
              </a:rPr>
              <a:t> </a:t>
            </a:r>
            <a:r>
              <a:rPr lang="ar-EG" sz="3200" dirty="0">
                <a:latin typeface="Cambria Math"/>
                <a:ea typeface="Calibri"/>
                <a:cs typeface="Sakkal Majalla"/>
              </a:rPr>
              <a:t>عندما تتغير سرعة المحرك بشكل مستمر مع الزمن أعلى وأسفل السرعة المتوسطة ويرجع السبب في ذلك إلى الحساسية الزائدة لمنظم المحرك والتي تسبب تغيرا كبيرا في كميات الوقود الداخلة للمحرك بالرغم من أن التغير في السرعة يكون صغيرا. </a:t>
            </a:r>
            <a:endParaRPr lang="en-US" sz="2000" dirty="0">
              <a:effectLst/>
              <a:latin typeface="Calibri"/>
              <a:ea typeface="Calibri"/>
              <a:cs typeface="Arial"/>
            </a:endParaRPr>
          </a:p>
        </p:txBody>
      </p:sp>
    </p:spTree>
    <p:extLst>
      <p:ext uri="{BB962C8B-B14F-4D97-AF65-F5344CB8AC3E}">
        <p14:creationId xmlns:p14="http://schemas.microsoft.com/office/powerpoint/2010/main" val="30067162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648072"/>
          </a:xfrm>
        </p:spPr>
        <p:txBody>
          <a:bodyPr>
            <a:no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خواص المنظمات </a:t>
            </a:r>
            <a:endPar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Rectangle 2"/>
          <p:cNvSpPr/>
          <p:nvPr/>
        </p:nvSpPr>
        <p:spPr>
          <a:xfrm>
            <a:off x="1233235" y="908720"/>
            <a:ext cx="7524328" cy="5213735"/>
          </a:xfrm>
          <a:prstGeom prst="rect">
            <a:avLst/>
          </a:prstGeom>
        </p:spPr>
        <p:txBody>
          <a:bodyPr wrap="square">
            <a:spAutoFit/>
          </a:bodyPr>
          <a:lstStyle/>
          <a:p>
            <a:pPr marL="457200" lvl="0" indent="-457200" algn="just">
              <a:lnSpc>
                <a:spcPct val="130000"/>
              </a:lnSpc>
              <a:buSzPts val="1800"/>
              <a:buFont typeface="Wingdings" panose="05000000000000000000" pitchFamily="2" charset="2"/>
              <a:buChar char="§"/>
              <a:tabLst>
                <a:tab pos="899160" algn="l"/>
              </a:tabLst>
            </a:pPr>
            <a:r>
              <a:rPr lang="ar-EG" sz="3200" b="1" dirty="0">
                <a:latin typeface="Cambria Math"/>
                <a:ea typeface="Calibri"/>
                <a:cs typeface="Sakkal Majalla"/>
              </a:rPr>
              <a:t>قوة التحكم للمنظم  </a:t>
            </a:r>
            <a:r>
              <a:rPr lang="en-US" sz="2800" b="1" dirty="0">
                <a:latin typeface="Cambria Math"/>
                <a:ea typeface="Calibri"/>
                <a:cs typeface="Sakkal Majalla"/>
              </a:rPr>
              <a:t>Governor</a:t>
            </a:r>
            <a:r>
              <a:rPr lang="en-US" sz="3200" b="1" dirty="0">
                <a:latin typeface="Cambria Math"/>
                <a:ea typeface="Calibri"/>
                <a:cs typeface="Sakkal Majalla"/>
              </a:rPr>
              <a:t> </a:t>
            </a:r>
            <a:r>
              <a:rPr lang="en-US" sz="2800" b="1" dirty="0">
                <a:latin typeface="Cambria Math"/>
                <a:ea typeface="Calibri"/>
                <a:cs typeface="Sakkal Majalla"/>
              </a:rPr>
              <a:t>Effort</a:t>
            </a:r>
            <a:endParaRPr lang="en-US" sz="2000" dirty="0">
              <a:latin typeface="Calibri"/>
              <a:ea typeface="Calibri"/>
              <a:cs typeface="Arial"/>
            </a:endParaRPr>
          </a:p>
          <a:p>
            <a:pPr marL="685800" algn="just">
              <a:lnSpc>
                <a:spcPct val="130000"/>
              </a:lnSpc>
              <a:tabLst>
                <a:tab pos="-635" algn="l"/>
              </a:tabLst>
            </a:pPr>
            <a:r>
              <a:rPr lang="ar-EG" sz="3200" dirty="0">
                <a:latin typeface="Cambria Math"/>
                <a:ea typeface="Calibri"/>
                <a:cs typeface="Sakkal Majalla"/>
              </a:rPr>
              <a:t>هي عبارة عن متوسط القوة المبذولة على جلبة المنظم لأي نسبة تغير في السرعة أي أنه عندما يدور المنظم تدريجيا </a:t>
            </a:r>
            <a:r>
              <a:rPr lang="en-US" sz="2800" i="1" dirty="0">
                <a:latin typeface="Cambria Math"/>
                <a:ea typeface="Calibri"/>
                <a:cs typeface="Sakkal Majalla"/>
              </a:rPr>
              <a:t>Steadily</a:t>
            </a:r>
            <a:r>
              <a:rPr lang="en-US" sz="2800" dirty="0">
                <a:latin typeface="Sakkal Majalla"/>
                <a:ea typeface="Calibri"/>
                <a:cs typeface="Arial"/>
              </a:rPr>
              <a:t> </a:t>
            </a:r>
            <a:r>
              <a:rPr lang="ar-EG" sz="2800" dirty="0" smtClean="0">
                <a:latin typeface="Sakkal Majalla"/>
                <a:ea typeface="Calibri"/>
                <a:cs typeface="Arial"/>
              </a:rPr>
              <a:t> </a:t>
            </a:r>
            <a:r>
              <a:rPr lang="ar-EG" sz="3200" dirty="0" smtClean="0">
                <a:latin typeface="Cambria Math"/>
                <a:ea typeface="Calibri"/>
                <a:cs typeface="Sakkal Majalla"/>
              </a:rPr>
              <a:t>فلن </a:t>
            </a:r>
            <a:r>
              <a:rPr lang="ar-EG" sz="3200" dirty="0">
                <a:latin typeface="Cambria Math"/>
                <a:ea typeface="Calibri"/>
                <a:cs typeface="Sakkal Majalla"/>
              </a:rPr>
              <a:t>تكون هناك مقاومة عند الجلبة ، أما عندما تتغير السرعة فسوف توجد مقاومة على الجلبة في عكس إتجاه حركتها وهذه المقاومة تساوي الجهد المبذول وتتغير بإنتظام من القيمة القصوى إلى الصفر عندما يتحرك المنظم إلى موضع الإتزان الجديد.</a:t>
            </a:r>
            <a:endParaRPr lang="en-US" sz="2000" dirty="0">
              <a:effectLst/>
              <a:latin typeface="Calibri"/>
              <a:ea typeface="Calibri"/>
              <a:cs typeface="Arial"/>
            </a:endParaRPr>
          </a:p>
        </p:txBody>
      </p:sp>
    </p:spTree>
    <p:extLst>
      <p:ext uri="{BB962C8B-B14F-4D97-AF65-F5344CB8AC3E}">
        <p14:creationId xmlns:p14="http://schemas.microsoft.com/office/powerpoint/2010/main" val="16735377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648072"/>
          </a:xfrm>
        </p:spPr>
        <p:txBody>
          <a:bodyPr>
            <a:no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خواص المنظمات </a:t>
            </a:r>
            <a:endPar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Rectangle 2"/>
          <p:cNvSpPr/>
          <p:nvPr/>
        </p:nvSpPr>
        <p:spPr>
          <a:xfrm>
            <a:off x="1233235" y="908720"/>
            <a:ext cx="7524328" cy="3293209"/>
          </a:xfrm>
          <a:prstGeom prst="rect">
            <a:avLst/>
          </a:prstGeom>
        </p:spPr>
        <p:txBody>
          <a:bodyPr wrap="square">
            <a:spAutoFit/>
          </a:bodyPr>
          <a:lstStyle/>
          <a:p>
            <a:pPr marL="457200" lvl="0" indent="-457200" algn="just">
              <a:lnSpc>
                <a:spcPct val="130000"/>
              </a:lnSpc>
              <a:buSzPts val="1800"/>
              <a:buFont typeface="Wingdings" panose="05000000000000000000" pitchFamily="2" charset="2"/>
              <a:buChar char="§"/>
              <a:tabLst>
                <a:tab pos="899160" algn="l"/>
              </a:tabLst>
            </a:pPr>
            <a:r>
              <a:rPr lang="ar-EG" sz="3200" b="1" dirty="0">
                <a:latin typeface="Cambria Math"/>
                <a:ea typeface="Calibri"/>
                <a:cs typeface="Sakkal Majalla"/>
              </a:rPr>
              <a:t>قدرة التحكم للمنظم  </a:t>
            </a:r>
            <a:r>
              <a:rPr lang="en-US" sz="2800" b="1" dirty="0">
                <a:latin typeface="Cambria Math"/>
                <a:ea typeface="Calibri"/>
                <a:cs typeface="Sakkal Majalla"/>
              </a:rPr>
              <a:t>Governor Power</a:t>
            </a:r>
            <a:endParaRPr lang="en-US" sz="2000" dirty="0">
              <a:latin typeface="Calibri"/>
              <a:ea typeface="Calibri"/>
              <a:cs typeface="Arial"/>
            </a:endParaRPr>
          </a:p>
          <a:p>
            <a:pPr marL="685800" algn="just">
              <a:lnSpc>
                <a:spcPct val="130000"/>
              </a:lnSpc>
              <a:tabLst>
                <a:tab pos="-635" algn="l"/>
              </a:tabLst>
            </a:pPr>
            <a:r>
              <a:rPr lang="ar-EG" sz="3200" dirty="0">
                <a:latin typeface="Cambria Math"/>
                <a:ea typeface="Calibri"/>
                <a:cs typeface="Sakkal Majalla"/>
              </a:rPr>
              <a:t>هي عبارة عن الشغل المبذول عند جلبة المنظم لأي تغير في السرعة أي أنها حاصل ضرب متوسط قيمة الجهد في المسافة التي تتحركها جلبة المنظم أو مايطلق عليها إرتفاع الجلبة.</a:t>
            </a:r>
            <a:endParaRPr lang="en-US" sz="2000" dirty="0">
              <a:effectLst/>
              <a:latin typeface="Calibri"/>
              <a:ea typeface="Calibri"/>
              <a:cs typeface="Arial"/>
            </a:endParaRPr>
          </a:p>
        </p:txBody>
      </p:sp>
    </p:spTree>
    <p:extLst>
      <p:ext uri="{BB962C8B-B14F-4D97-AF65-F5344CB8AC3E}">
        <p14:creationId xmlns:p14="http://schemas.microsoft.com/office/powerpoint/2010/main" val="29878022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32656"/>
            <a:ext cx="7124328" cy="648072"/>
          </a:xfrm>
        </p:spPr>
        <p:txBody>
          <a:bodyPr>
            <a:normAutofit/>
          </a:bodyPr>
          <a:lstStyle/>
          <a:p>
            <a:pPr marL="182880" indent="0" algn="ctr">
              <a:buNone/>
            </a:pP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تمرين محلول </a:t>
            </a:r>
            <a:r>
              <a:rPr lang="en-US"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(1)</a:t>
            </a:r>
            <a:endParaRPr lang="ar-EG" sz="2800" b="1" dirty="0">
              <a:solidFill>
                <a:schemeClr val="tx1"/>
              </a:solidFill>
              <a:effectLst>
                <a:outerShdw blurRad="38100" dist="38100" dir="2700000" algn="tl">
                  <a:srgbClr val="000000">
                    <a:alpha val="43137"/>
                  </a:srgbClr>
                </a:outerShdw>
              </a:effectLst>
              <a:cs typeface="Simple Bold Jut Out" pitchFamily="2" charset="-78"/>
            </a:endParaRPr>
          </a:p>
        </p:txBody>
      </p:sp>
      <p:sp>
        <p:nvSpPr>
          <p:cNvPr id="5" name="Rectangle 4"/>
          <p:cNvSpPr/>
          <p:nvPr/>
        </p:nvSpPr>
        <p:spPr>
          <a:xfrm>
            <a:off x="1187107" y="908720"/>
            <a:ext cx="7632848" cy="5761577"/>
          </a:xfrm>
          <a:prstGeom prst="rect">
            <a:avLst/>
          </a:prstGeom>
        </p:spPr>
        <p:txBody>
          <a:bodyPr wrap="square">
            <a:spAutoFit/>
          </a:bodyPr>
          <a:lstStyle/>
          <a:p>
            <a:pPr algn="just">
              <a:lnSpc>
                <a:spcPct val="130000"/>
              </a:lnSpc>
              <a:tabLst>
                <a:tab pos="-635" algn="l"/>
              </a:tabLst>
            </a:pPr>
            <a:r>
              <a:rPr lang="ar-EG" sz="3200" dirty="0">
                <a:latin typeface="Cambria Math"/>
                <a:ea typeface="Calibri"/>
                <a:cs typeface="Sakkal Majalla"/>
              </a:rPr>
              <a:t>البيانات التالية أخذت لمنظم بورتر: طول الذراع </a:t>
            </a:r>
            <a:r>
              <a:rPr lang="en-US" sz="2800" dirty="0">
                <a:latin typeface="Cambria Math"/>
                <a:ea typeface="Calibri"/>
                <a:cs typeface="Sakkal Majalla"/>
              </a:rPr>
              <a:t>250 mm</a:t>
            </a:r>
            <a:r>
              <a:rPr lang="en-US" sz="3200" dirty="0">
                <a:latin typeface="Sakkal Majalla"/>
                <a:ea typeface="Calibri"/>
                <a:cs typeface="Arial"/>
              </a:rPr>
              <a:t> </a:t>
            </a:r>
            <a:r>
              <a:rPr lang="ar-EG" sz="3200" dirty="0">
                <a:latin typeface="Sakkal Majalla"/>
                <a:ea typeface="Calibri"/>
                <a:cs typeface="Arial"/>
              </a:rPr>
              <a:t>- وزن كل كرة </a:t>
            </a:r>
            <a:r>
              <a:rPr lang="en-US" sz="2800" dirty="0">
                <a:latin typeface="Cambria Math"/>
                <a:ea typeface="Calibri"/>
                <a:cs typeface="Sakkal Majalla"/>
              </a:rPr>
              <a:t>5 kg</a:t>
            </a:r>
            <a:r>
              <a:rPr lang="ar-EG" sz="3200" dirty="0">
                <a:latin typeface="Cambria Math"/>
                <a:ea typeface="Calibri"/>
                <a:cs typeface="Sakkal Majalla"/>
              </a:rPr>
              <a:t> - وزن الحمل المركزي </a:t>
            </a:r>
            <a:r>
              <a:rPr lang="en-US" sz="2800" dirty="0">
                <a:latin typeface="Cambria Math"/>
                <a:ea typeface="Calibri"/>
                <a:cs typeface="Sakkal Majalla"/>
              </a:rPr>
              <a:t>25 kg</a:t>
            </a:r>
            <a:r>
              <a:rPr lang="ar-EG" sz="3200" dirty="0">
                <a:latin typeface="Cambria Math"/>
                <a:ea typeface="Calibri"/>
                <a:cs typeface="Sakkal Majalla"/>
              </a:rPr>
              <a:t> - نصف قطر الدوران للكرة </a:t>
            </a:r>
            <a:r>
              <a:rPr lang="en-US" sz="2800" dirty="0">
                <a:latin typeface="Cambria Math"/>
                <a:ea typeface="Calibri"/>
                <a:cs typeface="Sakkal Majalla"/>
              </a:rPr>
              <a:t>150 mm</a:t>
            </a:r>
            <a:r>
              <a:rPr lang="ar-EG" sz="3200" dirty="0">
                <a:latin typeface="Cambria Math"/>
                <a:ea typeface="Calibri"/>
                <a:cs typeface="Sakkal Majalla"/>
              </a:rPr>
              <a:t> عند بداية الرفع للمنظم - نصف قطر الدوران عندما يصل المنظم لأقصى سرعة </a:t>
            </a:r>
            <a:r>
              <a:rPr lang="en-US" sz="2800" dirty="0">
                <a:latin typeface="Cambria Math"/>
                <a:ea typeface="Calibri"/>
                <a:cs typeface="Sakkal Majalla"/>
              </a:rPr>
              <a:t>200 mm</a:t>
            </a:r>
            <a:r>
              <a:rPr lang="ar-EG" sz="3200" dirty="0">
                <a:latin typeface="Cambria Math"/>
                <a:ea typeface="Calibri"/>
                <a:cs typeface="Sakkal Majalla"/>
              </a:rPr>
              <a:t>. أوجد أدني وأقصى سرعة وكذلك مدى أو حدود السرعة للمنظم.</a:t>
            </a:r>
            <a:endParaRPr lang="en-US" sz="2000" dirty="0">
              <a:latin typeface="Calibri"/>
              <a:ea typeface="Calibri"/>
              <a:cs typeface="Arial"/>
            </a:endParaRPr>
          </a:p>
          <a:p>
            <a:pPr marL="431800" algn="ctr">
              <a:lnSpc>
                <a:spcPct val="130000"/>
              </a:lnSpc>
              <a:tabLst>
                <a:tab pos="-635" algn="l"/>
              </a:tabLst>
            </a:pPr>
            <a:r>
              <a:rPr lang="ar-EG" sz="3600" b="1" dirty="0" smtClean="0">
                <a:latin typeface="Cambria Math"/>
                <a:ea typeface="Calibri"/>
                <a:cs typeface="Sakkal Majalla"/>
              </a:rPr>
              <a:t>الحـــــل</a:t>
            </a:r>
          </a:p>
          <a:p>
            <a:pPr marL="431800" algn="just">
              <a:lnSpc>
                <a:spcPct val="130000"/>
              </a:lnSpc>
              <a:tabLst>
                <a:tab pos="-635" algn="l"/>
              </a:tabLst>
            </a:pPr>
            <a:r>
              <a:rPr lang="ar-EG" sz="3200" b="1" dirty="0" smtClean="0">
                <a:latin typeface="Cambria Math"/>
                <a:ea typeface="Calibri"/>
                <a:cs typeface="Sakkal Majalla"/>
              </a:rPr>
              <a:t>المعطيات</a:t>
            </a:r>
            <a:r>
              <a:rPr lang="ar-EG" sz="3200" b="1" dirty="0">
                <a:latin typeface="Cambria Math"/>
                <a:ea typeface="Calibri"/>
                <a:cs typeface="Sakkal Majalla"/>
              </a:rPr>
              <a:t>:</a:t>
            </a:r>
            <a:endParaRPr lang="en-US" sz="2000" dirty="0">
              <a:latin typeface="Calibri"/>
              <a:ea typeface="Calibri"/>
              <a:cs typeface="Arial"/>
            </a:endParaRPr>
          </a:p>
          <a:p>
            <a:pPr algn="just" rtl="0">
              <a:lnSpc>
                <a:spcPct val="150000"/>
              </a:lnSpc>
              <a:spcAft>
                <a:spcPts val="0"/>
              </a:spcAft>
            </a:pPr>
            <a:r>
              <a:rPr lang="en-US" sz="2400" dirty="0">
                <a:latin typeface="Cambria Math"/>
                <a:ea typeface="Calibri"/>
                <a:cs typeface="Sakkal Majalla"/>
              </a:rPr>
              <a:t>(BP = BD = 250 mm = 0.25 m ; m = 5 kg ; M = 25 kg ; </a:t>
            </a:r>
            <a:endParaRPr lang="en-US" dirty="0">
              <a:latin typeface="Calibri"/>
              <a:ea typeface="Calibri"/>
              <a:cs typeface="Arial"/>
            </a:endParaRPr>
          </a:p>
          <a:p>
            <a:pPr algn="just" rtl="0">
              <a:lnSpc>
                <a:spcPct val="150000"/>
              </a:lnSpc>
              <a:spcAft>
                <a:spcPts val="0"/>
              </a:spcAft>
            </a:pPr>
            <a:r>
              <a:rPr lang="en-US" sz="2400" dirty="0">
                <a:latin typeface="Cambria Math"/>
                <a:ea typeface="Calibri"/>
                <a:cs typeface="Sakkal Majalla"/>
              </a:rPr>
              <a:t>r</a:t>
            </a:r>
            <a:r>
              <a:rPr lang="en-US" sz="2400" baseline="-25000" dirty="0">
                <a:latin typeface="Cambria Math"/>
                <a:ea typeface="Calibri"/>
                <a:cs typeface="Sakkal Majalla"/>
              </a:rPr>
              <a:t>1</a:t>
            </a:r>
            <a:r>
              <a:rPr lang="en-US" sz="2400" dirty="0">
                <a:latin typeface="Cambria Math"/>
                <a:ea typeface="Calibri"/>
                <a:cs typeface="Sakkal Majalla"/>
              </a:rPr>
              <a:t> = 150 mm = 0.15 m ; r</a:t>
            </a:r>
            <a:r>
              <a:rPr lang="en-US" sz="2400" baseline="-25000" dirty="0">
                <a:latin typeface="Cambria Math"/>
                <a:ea typeface="Calibri"/>
                <a:cs typeface="Sakkal Majalla"/>
              </a:rPr>
              <a:t>2</a:t>
            </a:r>
            <a:r>
              <a:rPr lang="en-US" sz="2400" dirty="0">
                <a:latin typeface="Cambria Math"/>
                <a:ea typeface="Calibri"/>
                <a:cs typeface="Sakkal Majalla"/>
              </a:rPr>
              <a:t> = 200 mm = 0.2 m).</a:t>
            </a:r>
            <a:endParaRPr lang="en-US" dirty="0">
              <a:effectLst/>
              <a:latin typeface="Calibri"/>
              <a:ea typeface="Calibri"/>
              <a:cs typeface="Arial"/>
            </a:endParaRPr>
          </a:p>
        </p:txBody>
      </p:sp>
    </p:spTree>
    <p:extLst>
      <p:ext uri="{BB962C8B-B14F-4D97-AF65-F5344CB8AC3E}">
        <p14:creationId xmlns:p14="http://schemas.microsoft.com/office/powerpoint/2010/main" val="38930517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32656"/>
            <a:ext cx="7124328" cy="864096"/>
          </a:xfrm>
        </p:spPr>
        <p:txBody>
          <a:bodyPr>
            <a:normAutofit/>
          </a:bodyPr>
          <a:lstStyle/>
          <a:p>
            <a:pPr marL="182880" indent="0" algn="ctr">
              <a:buNone/>
            </a:pP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تابع الحــــــــــل</a:t>
            </a:r>
            <a:endParaRPr lang="ar-EG" sz="2800" b="1" dirty="0">
              <a:solidFill>
                <a:schemeClr val="tx1"/>
              </a:solidFill>
              <a:effectLst>
                <a:outerShdw blurRad="38100" dist="38100" dir="2700000" algn="tl">
                  <a:srgbClr val="000000">
                    <a:alpha val="43137"/>
                  </a:srgbClr>
                </a:outerShdw>
              </a:effectLst>
              <a:cs typeface="Simple Bold Jut Out" pitchFamily="2" charset="-78"/>
            </a:endParaRPr>
          </a:p>
        </p:txBody>
      </p:sp>
      <p:sp>
        <p:nvSpPr>
          <p:cNvPr id="3" name="Rectangle 2"/>
          <p:cNvSpPr/>
          <p:nvPr/>
        </p:nvSpPr>
        <p:spPr>
          <a:xfrm>
            <a:off x="1043608" y="1268760"/>
            <a:ext cx="7704856" cy="620170"/>
          </a:xfrm>
          <a:prstGeom prst="rect">
            <a:avLst/>
          </a:prstGeom>
        </p:spPr>
        <p:txBody>
          <a:bodyPr wrap="square">
            <a:spAutoFit/>
          </a:bodyPr>
          <a:lstStyle/>
          <a:p>
            <a:pPr marL="342900" lvl="0" indent="-342900" algn="just">
              <a:lnSpc>
                <a:spcPct val="130000"/>
              </a:lnSpc>
              <a:buSzPct val="100000"/>
              <a:buFont typeface="+mj-lt"/>
              <a:buAutoNum type="arabicPeriod"/>
              <a:tabLst>
                <a:tab pos="-635" algn="l"/>
              </a:tabLst>
            </a:pPr>
            <a:r>
              <a:rPr lang="ar-EG" sz="2800" b="1" dirty="0">
                <a:latin typeface="Cambria Math"/>
                <a:ea typeface="Calibri"/>
                <a:cs typeface="Sakkal Majalla"/>
              </a:rPr>
              <a:t>رسم الموضعين الأدني والأقصي للتشغيل بمقياس رسم </a:t>
            </a:r>
            <a:r>
              <a:rPr lang="ar-EG" sz="2800" b="1" dirty="0" smtClean="0">
                <a:latin typeface="Cambria Math"/>
                <a:ea typeface="Calibri"/>
                <a:cs typeface="Sakkal Majalla"/>
              </a:rPr>
              <a:t>مناسب</a:t>
            </a:r>
            <a:endParaRPr lang="en-US" dirty="0">
              <a:effectLst/>
              <a:latin typeface="Calibri"/>
              <a:ea typeface="Calibri"/>
              <a:cs typeface="Aria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935163"/>
            <a:ext cx="5688631" cy="4374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9793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32656"/>
            <a:ext cx="7124328" cy="864096"/>
          </a:xfrm>
        </p:spPr>
        <p:txBody>
          <a:bodyPr>
            <a:normAutofit/>
          </a:bodyPr>
          <a:lstStyle/>
          <a:p>
            <a:pPr marL="182880" indent="0" algn="ctr">
              <a:buNone/>
            </a:pP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تابع الحــــــــــل</a:t>
            </a:r>
            <a:endParaRPr lang="ar-EG" sz="2800" b="1" dirty="0">
              <a:solidFill>
                <a:schemeClr val="tx1"/>
              </a:solidFill>
              <a:effectLst>
                <a:outerShdw blurRad="38100" dist="38100" dir="2700000" algn="tl">
                  <a:srgbClr val="000000">
                    <a:alpha val="43137"/>
                  </a:srgbClr>
                </a:outerShdw>
              </a:effectLst>
              <a:cs typeface="Simple Bold Jut Out" pitchFamily="2" charset="-78"/>
            </a:endParaRPr>
          </a:p>
        </p:txBody>
      </p:sp>
      <mc:AlternateContent xmlns:mc="http://schemas.openxmlformats.org/markup-compatibility/2006">
        <mc:Choice xmlns:a14="http://schemas.microsoft.com/office/drawing/2010/main" Requires="a14">
          <p:sp>
            <p:nvSpPr>
              <p:cNvPr id="3" name="Rectangle 2"/>
              <p:cNvSpPr/>
              <p:nvPr/>
            </p:nvSpPr>
            <p:spPr>
              <a:xfrm>
                <a:off x="1019261" y="1124744"/>
                <a:ext cx="7704856" cy="4924938"/>
              </a:xfrm>
              <a:prstGeom prst="rect">
                <a:avLst/>
              </a:prstGeom>
            </p:spPr>
            <p:txBody>
              <a:bodyPr wrap="square">
                <a:spAutoFit/>
              </a:bodyPr>
              <a:lstStyle/>
              <a:p>
                <a:pPr marL="514350" lvl="0" indent="-514350" algn="just">
                  <a:lnSpc>
                    <a:spcPct val="130000"/>
                  </a:lnSpc>
                  <a:buSzPct val="100000"/>
                  <a:buFont typeface="+mj-lt"/>
                  <a:buAutoNum type="arabicPeriod" startAt="2"/>
                  <a:tabLst>
                    <a:tab pos="-635" algn="l"/>
                  </a:tabLst>
                </a:pPr>
                <a:r>
                  <a:rPr lang="ar-EG" sz="2800" b="1" dirty="0" smtClean="0">
                    <a:latin typeface="Cambria Math"/>
                    <a:ea typeface="Calibri"/>
                    <a:cs typeface="Sakkal Majalla"/>
                  </a:rPr>
                  <a:t>حساب أقل سرعة للمنظم </a:t>
                </a:r>
                <a:r>
                  <a:rPr lang="en-US" sz="2400" b="1" dirty="0">
                    <a:effectLst/>
                    <a:latin typeface="Cambria Math"/>
                    <a:ea typeface="Calibri"/>
                    <a:cs typeface="Sakkal Majalla"/>
                  </a:rPr>
                  <a:t>(N</a:t>
                </a:r>
                <a:r>
                  <a:rPr lang="en-US" sz="2400" b="1" baseline="-25000" dirty="0">
                    <a:effectLst/>
                    <a:latin typeface="Cambria Math"/>
                    <a:ea typeface="Calibri"/>
                    <a:cs typeface="Sakkal Majalla"/>
                  </a:rPr>
                  <a:t>1</a:t>
                </a:r>
                <a:r>
                  <a:rPr lang="en-US" sz="2800" b="1" dirty="0">
                    <a:effectLst/>
                    <a:latin typeface="Cambria Math"/>
                    <a:ea typeface="Calibri"/>
                    <a:cs typeface="Sakkal Majalla"/>
                  </a:rPr>
                  <a:t>)</a:t>
                </a:r>
                <a:r>
                  <a:rPr lang="en-US" sz="3200" b="1" dirty="0">
                    <a:effectLst/>
                    <a:latin typeface="Sakkal Majalla"/>
                    <a:ea typeface="Calibri"/>
                    <a:cs typeface="Arial"/>
                  </a:rPr>
                  <a:t> </a:t>
                </a:r>
                <a:r>
                  <a:rPr lang="ar-EG" sz="2800" b="1" dirty="0">
                    <a:effectLst/>
                    <a:latin typeface="Cambria Math"/>
                    <a:ea typeface="Calibri"/>
                    <a:cs typeface="Sakkal Majalla"/>
                  </a:rPr>
                  <a:t>عندما </a:t>
                </a:r>
                <a:r>
                  <a:rPr lang="en-US" sz="2400" b="1" dirty="0">
                    <a:effectLst/>
                    <a:latin typeface="Cambria Math"/>
                    <a:ea typeface="Calibri"/>
                    <a:cs typeface="Sakkal Majalla"/>
                  </a:rPr>
                  <a:t>(r</a:t>
                </a:r>
                <a:r>
                  <a:rPr lang="en-US" sz="2400" b="1" baseline="-25000" dirty="0">
                    <a:effectLst/>
                    <a:latin typeface="Cambria Math"/>
                    <a:ea typeface="Calibri"/>
                    <a:cs typeface="Sakkal Majalla"/>
                  </a:rPr>
                  <a:t>1</a:t>
                </a:r>
                <a:r>
                  <a:rPr lang="en-US" sz="2400" b="1" dirty="0">
                    <a:effectLst/>
                    <a:latin typeface="Cambria Math"/>
                    <a:ea typeface="Calibri"/>
                    <a:cs typeface="Sakkal Majalla"/>
                  </a:rPr>
                  <a:t> = 0.15 m)</a:t>
                </a:r>
                <a:endParaRPr lang="en-US" sz="2800" dirty="0">
                  <a:effectLst/>
                  <a:latin typeface="Calibri"/>
                  <a:ea typeface="Calibri"/>
                  <a:cs typeface="Arial"/>
                </a:endParaRPr>
              </a:p>
              <a:p>
                <a:pPr marL="441325" algn="just">
                  <a:lnSpc>
                    <a:spcPct val="130000"/>
                  </a:lnSpc>
                  <a:tabLst>
                    <a:tab pos="-635" algn="l"/>
                  </a:tabLst>
                </a:pPr>
                <a:r>
                  <a:rPr lang="ar-EG" sz="2800" dirty="0">
                    <a:effectLst/>
                    <a:latin typeface="Cambria Math"/>
                    <a:ea typeface="Calibri"/>
                    <a:cs typeface="Sakkal Majalla"/>
                  </a:rPr>
                  <a:t>من هندسة الجزء </a:t>
                </a:r>
                <a:r>
                  <a:rPr lang="en-US" sz="2400" dirty="0">
                    <a:effectLst/>
                    <a:latin typeface="Cambria Math"/>
                    <a:ea typeface="Calibri"/>
                    <a:cs typeface="Sakkal Majalla"/>
                  </a:rPr>
                  <a:t>(a)</a:t>
                </a:r>
                <a:r>
                  <a:rPr lang="ar-EG" sz="2800" dirty="0">
                    <a:effectLst/>
                    <a:latin typeface="Cambria Math"/>
                    <a:ea typeface="Calibri"/>
                    <a:cs typeface="Sakkal Majalla"/>
                  </a:rPr>
                  <a:t> في الشكل السابق نستنتج أن البراح للمنظم: </a:t>
                </a:r>
                <a:endParaRPr lang="en-US" sz="2800" dirty="0">
                  <a:effectLst/>
                  <a:latin typeface="Calibri"/>
                  <a:ea typeface="Calibri"/>
                  <a:cs typeface="Arial"/>
                </a:endParaRPr>
              </a:p>
              <a:p>
                <a:pPr marL="431800" algn="just">
                  <a:lnSpc>
                    <a:spcPct val="130000"/>
                  </a:lnSpc>
                  <a:tabLst>
                    <a:tab pos="-635" algn="l"/>
                  </a:tabLst>
                </a:pPr>
                <a14:m>
                  <m:oMathPara xmlns:m="http://schemas.openxmlformats.org/officeDocument/2006/math">
                    <m:oMathParaPr>
                      <m:jc m:val="centerGroup"/>
                    </m:oMathParaPr>
                    <m:oMath xmlns:m="http://schemas.openxmlformats.org/officeDocument/2006/math">
                      <m:sSub>
                        <m:sSubPr>
                          <m:ctrlPr>
                            <a:rPr lang="en-US" sz="2800" i="1">
                              <a:latin typeface="Cambria Math"/>
                              <a:ea typeface="Calibri"/>
                              <a:cs typeface="Sakkal Majalla"/>
                            </a:rPr>
                          </m:ctrlPr>
                        </m:sSubPr>
                        <m:e>
                          <m:r>
                            <a:rPr lang="en-US" sz="2800" i="1">
                              <a:latin typeface="Cambria Math"/>
                              <a:ea typeface="Calibri"/>
                              <a:cs typeface="Sakkal Majalla"/>
                            </a:rPr>
                            <m:t>h</m:t>
                          </m:r>
                        </m:e>
                        <m:sub>
                          <m:r>
                            <a:rPr lang="en-US" sz="2800" i="1">
                              <a:latin typeface="Cambria Math"/>
                              <a:ea typeface="Calibri"/>
                              <a:cs typeface="Sakkal Majalla"/>
                            </a:rPr>
                            <m:t>1</m:t>
                          </m:r>
                        </m:sub>
                      </m:sSub>
                      <m:r>
                        <a:rPr lang="en-US" sz="2800" i="1">
                          <a:latin typeface="Cambria Math"/>
                          <a:ea typeface="Calibri"/>
                          <a:cs typeface="Sakkal Majalla"/>
                        </a:rPr>
                        <m:t>=</m:t>
                      </m:r>
                      <m:r>
                        <a:rPr lang="en-US" sz="2800" i="1">
                          <a:latin typeface="Cambria Math"/>
                          <a:ea typeface="Calibri"/>
                          <a:cs typeface="Sakkal Majalla"/>
                        </a:rPr>
                        <m:t>𝑃𝐺</m:t>
                      </m:r>
                      <m:r>
                        <a:rPr lang="en-US" sz="2800" i="1">
                          <a:latin typeface="Cambria Math"/>
                          <a:ea typeface="Calibri"/>
                          <a:cs typeface="Sakkal Majalla"/>
                        </a:rPr>
                        <m:t>=</m:t>
                      </m:r>
                      <m:rad>
                        <m:radPr>
                          <m:degHide m:val="on"/>
                          <m:ctrlPr>
                            <a:rPr lang="en-US" sz="2800" i="1">
                              <a:latin typeface="Cambria Math"/>
                              <a:ea typeface="Calibri"/>
                              <a:cs typeface="Sakkal Majalla"/>
                            </a:rPr>
                          </m:ctrlPr>
                        </m:radPr>
                        <m:deg/>
                        <m:e>
                          <m:sSup>
                            <m:sSupPr>
                              <m:ctrlPr>
                                <a:rPr lang="en-US" sz="2800" i="1">
                                  <a:latin typeface="Cambria Math"/>
                                  <a:ea typeface="Calibri"/>
                                  <a:cs typeface="Sakkal Majalla"/>
                                </a:rPr>
                              </m:ctrlPr>
                            </m:sSupPr>
                            <m:e>
                              <m:d>
                                <m:dPr>
                                  <m:ctrlPr>
                                    <a:rPr lang="en-US" sz="2800" i="1">
                                      <a:latin typeface="Cambria Math"/>
                                      <a:ea typeface="Calibri"/>
                                      <a:cs typeface="Sakkal Majalla"/>
                                    </a:rPr>
                                  </m:ctrlPr>
                                </m:dPr>
                                <m:e>
                                  <m:r>
                                    <a:rPr lang="en-US" sz="2800" i="1">
                                      <a:latin typeface="Cambria Math"/>
                                      <a:ea typeface="Calibri"/>
                                      <a:cs typeface="Sakkal Majalla"/>
                                    </a:rPr>
                                    <m:t>𝑃𝐵</m:t>
                                  </m:r>
                                </m:e>
                              </m:d>
                            </m:e>
                            <m:sup>
                              <m:r>
                                <a:rPr lang="en-US" sz="2800" i="1">
                                  <a:latin typeface="Cambria Math"/>
                                  <a:ea typeface="Calibri"/>
                                  <a:cs typeface="Sakkal Majalla"/>
                                </a:rPr>
                                <m:t>2</m:t>
                              </m:r>
                            </m:sup>
                          </m:sSup>
                          <m:r>
                            <a:rPr lang="en-US" sz="2800" i="1">
                              <a:latin typeface="Cambria Math"/>
                              <a:ea typeface="Calibri"/>
                              <a:cs typeface="Sakkal Majalla"/>
                            </a:rPr>
                            <m:t>−</m:t>
                          </m:r>
                          <m:sSup>
                            <m:sSupPr>
                              <m:ctrlPr>
                                <a:rPr lang="en-US" sz="2800" i="1">
                                  <a:latin typeface="Cambria Math"/>
                                  <a:ea typeface="Calibri"/>
                                  <a:cs typeface="Sakkal Majalla"/>
                                </a:rPr>
                              </m:ctrlPr>
                            </m:sSupPr>
                            <m:e>
                              <m:d>
                                <m:dPr>
                                  <m:ctrlPr>
                                    <a:rPr lang="en-US" sz="2800" i="1">
                                      <a:latin typeface="Cambria Math"/>
                                      <a:ea typeface="Calibri"/>
                                      <a:cs typeface="Sakkal Majalla"/>
                                    </a:rPr>
                                  </m:ctrlPr>
                                </m:dPr>
                                <m:e>
                                  <m:r>
                                    <a:rPr lang="en-US" sz="2800" i="1">
                                      <a:latin typeface="Cambria Math"/>
                                      <a:ea typeface="Calibri"/>
                                      <a:cs typeface="Sakkal Majalla"/>
                                    </a:rPr>
                                    <m:t>𝐵𝐺</m:t>
                                  </m:r>
                                </m:e>
                              </m:d>
                            </m:e>
                            <m:sup>
                              <m:r>
                                <a:rPr lang="en-US" sz="2800" i="1">
                                  <a:latin typeface="Cambria Math"/>
                                  <a:ea typeface="Calibri"/>
                                  <a:cs typeface="Sakkal Majalla"/>
                                </a:rPr>
                                <m:t>2</m:t>
                              </m:r>
                            </m:sup>
                          </m:sSup>
                        </m:e>
                      </m:rad>
                    </m:oMath>
                  </m:oMathPara>
                </a14:m>
                <a:endParaRPr lang="en-US" sz="2800" i="1" dirty="0">
                  <a:latin typeface="Cambria Math"/>
                  <a:ea typeface="Calibri"/>
                  <a:cs typeface="Sakkal Majalla"/>
                </a:endParaRPr>
              </a:p>
              <a:p>
                <a:pPr marL="431800" algn="just">
                  <a:lnSpc>
                    <a:spcPct val="130000"/>
                  </a:lnSpc>
                  <a:tabLst>
                    <a:tab pos="-635" algn="l"/>
                  </a:tabLst>
                </a:pPr>
                <a14:m>
                  <m:oMathPara xmlns:m="http://schemas.openxmlformats.org/officeDocument/2006/math">
                    <m:oMathParaPr>
                      <m:jc m:val="centerGroup"/>
                    </m:oMathParaPr>
                    <m:oMath xmlns:m="http://schemas.openxmlformats.org/officeDocument/2006/math">
                      <m:r>
                        <a:rPr lang="en-US" sz="2800" i="1">
                          <a:latin typeface="Cambria Math"/>
                          <a:ea typeface="Calibri"/>
                          <a:cs typeface="Sakkal Majalla"/>
                        </a:rPr>
                        <m:t>                      </m:t>
                      </m:r>
                      <m:r>
                        <a:rPr lang="en-US" sz="2800" b="0" i="1" smtClean="0">
                          <a:latin typeface="Cambria Math"/>
                          <a:ea typeface="Calibri"/>
                          <a:cs typeface="Sakkal Majalla"/>
                        </a:rPr>
                        <m:t> </m:t>
                      </m:r>
                      <m:r>
                        <a:rPr lang="en-US" sz="2800" i="1">
                          <a:latin typeface="Cambria Math"/>
                          <a:ea typeface="Calibri"/>
                          <a:cs typeface="Sakkal Majalla"/>
                        </a:rPr>
                        <m:t>=</m:t>
                      </m:r>
                      <m:rad>
                        <m:radPr>
                          <m:degHide m:val="on"/>
                          <m:ctrlPr>
                            <a:rPr lang="en-US" sz="2800" i="1">
                              <a:latin typeface="Cambria Math"/>
                              <a:ea typeface="Calibri"/>
                              <a:cs typeface="Sakkal Majalla"/>
                            </a:rPr>
                          </m:ctrlPr>
                        </m:radPr>
                        <m:deg/>
                        <m:e>
                          <m:sSup>
                            <m:sSupPr>
                              <m:ctrlPr>
                                <a:rPr lang="en-US" sz="2800" i="1">
                                  <a:latin typeface="Cambria Math"/>
                                  <a:ea typeface="Calibri"/>
                                  <a:cs typeface="Sakkal Majalla"/>
                                </a:rPr>
                              </m:ctrlPr>
                            </m:sSupPr>
                            <m:e>
                              <m:d>
                                <m:dPr>
                                  <m:ctrlPr>
                                    <a:rPr lang="en-US" sz="2800" i="1">
                                      <a:latin typeface="Cambria Math"/>
                                      <a:ea typeface="Calibri"/>
                                      <a:cs typeface="Sakkal Majalla"/>
                                    </a:rPr>
                                  </m:ctrlPr>
                                </m:dPr>
                                <m:e>
                                  <m:r>
                                    <a:rPr lang="en-US" sz="2800" i="1">
                                      <a:latin typeface="Cambria Math"/>
                                      <a:ea typeface="Calibri"/>
                                      <a:cs typeface="Sakkal Majalla"/>
                                    </a:rPr>
                                    <m:t>0</m:t>
                                  </m:r>
                                  <m:r>
                                    <a:rPr lang="en-US" sz="2800" i="1">
                                      <a:latin typeface="Cambria Math"/>
                                      <a:ea typeface="Calibri"/>
                                      <a:cs typeface="Sakkal Majalla"/>
                                    </a:rPr>
                                    <m:t>.</m:t>
                                  </m:r>
                                  <m:r>
                                    <a:rPr lang="en-US" sz="2800" i="1">
                                      <a:latin typeface="Cambria Math"/>
                                      <a:ea typeface="Calibri"/>
                                      <a:cs typeface="Sakkal Majalla"/>
                                    </a:rPr>
                                    <m:t>25</m:t>
                                  </m:r>
                                </m:e>
                              </m:d>
                            </m:e>
                            <m:sup>
                              <m:r>
                                <a:rPr lang="en-US" sz="2800" i="1">
                                  <a:latin typeface="Cambria Math"/>
                                  <a:ea typeface="Calibri"/>
                                  <a:cs typeface="Sakkal Majalla"/>
                                </a:rPr>
                                <m:t>2</m:t>
                              </m:r>
                            </m:sup>
                          </m:sSup>
                          <m:r>
                            <a:rPr lang="en-US" sz="2800" i="1">
                              <a:latin typeface="Cambria Math"/>
                              <a:ea typeface="Calibri"/>
                              <a:cs typeface="Sakkal Majalla"/>
                            </a:rPr>
                            <m:t>−</m:t>
                          </m:r>
                          <m:sSup>
                            <m:sSupPr>
                              <m:ctrlPr>
                                <a:rPr lang="en-US" sz="2800" i="1">
                                  <a:latin typeface="Cambria Math"/>
                                  <a:ea typeface="Calibri"/>
                                  <a:cs typeface="Sakkal Majalla"/>
                                </a:rPr>
                              </m:ctrlPr>
                            </m:sSupPr>
                            <m:e>
                              <m:d>
                                <m:dPr>
                                  <m:ctrlPr>
                                    <a:rPr lang="en-US" sz="2800" i="1">
                                      <a:latin typeface="Cambria Math"/>
                                      <a:ea typeface="Calibri"/>
                                      <a:cs typeface="Sakkal Majalla"/>
                                    </a:rPr>
                                  </m:ctrlPr>
                                </m:dPr>
                                <m:e>
                                  <m:r>
                                    <a:rPr lang="en-US" sz="2800" i="1">
                                      <a:latin typeface="Cambria Math"/>
                                      <a:ea typeface="Calibri"/>
                                      <a:cs typeface="Sakkal Majalla"/>
                                    </a:rPr>
                                    <m:t>0</m:t>
                                  </m:r>
                                  <m:r>
                                    <a:rPr lang="en-US" sz="2800" i="1">
                                      <a:latin typeface="Cambria Math"/>
                                      <a:ea typeface="Calibri"/>
                                      <a:cs typeface="Sakkal Majalla"/>
                                    </a:rPr>
                                    <m:t>.</m:t>
                                  </m:r>
                                  <m:r>
                                    <a:rPr lang="en-US" sz="2800" i="1">
                                      <a:latin typeface="Cambria Math"/>
                                      <a:ea typeface="Calibri"/>
                                      <a:cs typeface="Sakkal Majalla"/>
                                    </a:rPr>
                                    <m:t>15</m:t>
                                  </m:r>
                                </m:e>
                              </m:d>
                            </m:e>
                            <m:sup>
                              <m:r>
                                <a:rPr lang="en-US" sz="2800" i="1">
                                  <a:latin typeface="Cambria Math"/>
                                  <a:ea typeface="Calibri"/>
                                  <a:cs typeface="Sakkal Majalla"/>
                                </a:rPr>
                                <m:t>2</m:t>
                              </m:r>
                            </m:sup>
                          </m:sSup>
                        </m:e>
                      </m:rad>
                    </m:oMath>
                  </m:oMathPara>
                </a14:m>
                <a:endParaRPr lang="en-US" sz="2800" i="1" dirty="0" smtClean="0">
                  <a:latin typeface="Cambria Math"/>
                  <a:ea typeface="Calibri"/>
                  <a:cs typeface="Sakkal Majalla"/>
                </a:endParaRPr>
              </a:p>
              <a:p>
                <a:pPr marL="431800" algn="just">
                  <a:lnSpc>
                    <a:spcPct val="130000"/>
                  </a:lnSpc>
                  <a:tabLst>
                    <a:tab pos="-635" algn="l"/>
                  </a:tabLst>
                </a:pPr>
                <a14:m>
                  <m:oMathPara xmlns:m="http://schemas.openxmlformats.org/officeDocument/2006/math">
                    <m:oMathParaPr>
                      <m:jc m:val="centerGroup"/>
                    </m:oMathParaPr>
                    <m:oMath xmlns:m="http://schemas.openxmlformats.org/officeDocument/2006/math">
                      <m:r>
                        <a:rPr lang="en-US" sz="2800" i="1">
                          <a:latin typeface="Cambria Math"/>
                          <a:ea typeface="Calibri"/>
                          <a:cs typeface="Sakkal Majalla"/>
                        </a:rPr>
                        <m:t>=</m:t>
                      </m:r>
                      <m:r>
                        <a:rPr lang="en-US" sz="2800" i="1">
                          <a:latin typeface="Cambria Math"/>
                          <a:ea typeface="Calibri"/>
                          <a:cs typeface="Sakkal Majalla"/>
                        </a:rPr>
                        <m:t>0</m:t>
                      </m:r>
                      <m:r>
                        <a:rPr lang="en-US" sz="2800" i="1">
                          <a:latin typeface="Cambria Math"/>
                          <a:ea typeface="Calibri"/>
                          <a:cs typeface="Sakkal Majalla"/>
                        </a:rPr>
                        <m:t>.</m:t>
                      </m:r>
                      <m:r>
                        <a:rPr lang="en-US" sz="2800" i="1">
                          <a:latin typeface="Cambria Math"/>
                          <a:ea typeface="Calibri"/>
                          <a:cs typeface="Sakkal Majalla"/>
                        </a:rPr>
                        <m:t>2</m:t>
                      </m:r>
                      <m:r>
                        <a:rPr lang="en-US" sz="2800" i="1">
                          <a:latin typeface="Cambria Math"/>
                          <a:ea typeface="Calibri"/>
                          <a:cs typeface="Sakkal Majalla"/>
                        </a:rPr>
                        <m:t> </m:t>
                      </m:r>
                      <m:r>
                        <a:rPr lang="en-US" sz="2800" i="1">
                          <a:latin typeface="Cambria Math"/>
                          <a:ea typeface="Calibri"/>
                          <a:cs typeface="Sakkal Majalla"/>
                        </a:rPr>
                        <m:t>𝑚</m:t>
                      </m:r>
                    </m:oMath>
                  </m:oMathPara>
                </a14:m>
                <a:endParaRPr lang="en-US" sz="2800" i="1" dirty="0">
                  <a:latin typeface="Cambria Math"/>
                  <a:ea typeface="Calibri"/>
                  <a:cs typeface="Sakkal Majalla"/>
                </a:endParaRPr>
              </a:p>
              <a:p>
                <a:pPr marL="431800" algn="just">
                  <a:lnSpc>
                    <a:spcPct val="130000"/>
                  </a:lnSpc>
                  <a:tabLst>
                    <a:tab pos="-635" algn="l"/>
                  </a:tabLst>
                </a:pPr>
                <a14:m>
                  <m:oMathPara xmlns:m="http://schemas.openxmlformats.org/officeDocument/2006/math">
                    <m:oMathParaPr>
                      <m:jc m:val="centerGroup"/>
                    </m:oMathParaPr>
                    <m:oMath xmlns:m="http://schemas.openxmlformats.org/officeDocument/2006/math">
                      <m:sSup>
                        <m:sSupPr>
                          <m:ctrlPr>
                            <a:rPr lang="en-US" sz="2800" i="1">
                              <a:effectLst/>
                              <a:latin typeface="Cambria Math"/>
                              <a:ea typeface="Calibri"/>
                              <a:cs typeface="Sakkal Majalla"/>
                            </a:rPr>
                          </m:ctrlPr>
                        </m:sSupPr>
                        <m:e>
                          <m:r>
                            <a:rPr lang="en-US" sz="2800" i="1">
                              <a:effectLst/>
                              <a:latin typeface="Cambria Math"/>
                              <a:ea typeface="Calibri"/>
                              <a:cs typeface="Sakkal Majalla"/>
                            </a:rPr>
                            <m:t>∵</m:t>
                          </m:r>
                          <m:d>
                            <m:dPr>
                              <m:ctrlPr>
                                <a:rPr lang="en-US" sz="2800" i="1">
                                  <a:effectLst/>
                                  <a:latin typeface="Cambria Math"/>
                                  <a:ea typeface="Calibri"/>
                                  <a:cs typeface="Sakkal Majalla"/>
                                </a:rPr>
                              </m:ctrlPr>
                            </m:dPr>
                            <m:e>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𝑁</m:t>
                                  </m:r>
                                </m:e>
                                <m:sub>
                                  <m:r>
                                    <a:rPr lang="en-US" sz="2800" i="1">
                                      <a:effectLst/>
                                      <a:latin typeface="Cambria Math"/>
                                      <a:ea typeface="Calibri"/>
                                      <a:cs typeface="Sakkal Majalla"/>
                                    </a:rPr>
                                    <m:t>1</m:t>
                                  </m:r>
                                </m:sub>
                              </m:sSub>
                            </m:e>
                          </m:d>
                        </m:e>
                        <m:sup>
                          <m:r>
                            <a:rPr lang="en-US" sz="2800" i="1">
                              <a:effectLst/>
                              <a:latin typeface="Cambria Math"/>
                              <a:ea typeface="Calibri"/>
                              <a:cs typeface="Sakkal Majalla"/>
                            </a:rPr>
                            <m:t>2</m:t>
                          </m:r>
                        </m:sup>
                      </m:sSup>
                      <m:r>
                        <a:rPr lang="en-US" sz="2800" i="1">
                          <a:effectLst/>
                          <a:latin typeface="Cambria Math"/>
                          <a:ea typeface="Calibri"/>
                          <a:cs typeface="Sakkal Majalla"/>
                        </a:rPr>
                        <m:t>=</m:t>
                      </m:r>
                      <m:f>
                        <m:fPr>
                          <m:ctrlPr>
                            <a:rPr lang="en-US" sz="2800" i="1">
                              <a:effectLst/>
                              <a:latin typeface="Cambria Math"/>
                              <a:ea typeface="Calibri"/>
                              <a:cs typeface="Sakkal Majalla"/>
                            </a:rPr>
                          </m:ctrlPr>
                        </m:fPr>
                        <m:num>
                          <m:r>
                            <a:rPr lang="en-US" sz="2800" i="1">
                              <a:effectLst/>
                              <a:latin typeface="Cambria Math"/>
                              <a:ea typeface="Calibri"/>
                              <a:cs typeface="Sakkal Majalla"/>
                            </a:rPr>
                            <m:t>𝑚</m:t>
                          </m:r>
                          <m:r>
                            <a:rPr lang="en-US" sz="2800" i="1">
                              <a:effectLst/>
                              <a:latin typeface="Cambria Math"/>
                              <a:ea typeface="Calibri"/>
                              <a:cs typeface="Sakkal Majalla"/>
                            </a:rPr>
                            <m:t>+</m:t>
                          </m:r>
                          <m:r>
                            <a:rPr lang="en-US" sz="2800" i="1">
                              <a:effectLst/>
                              <a:latin typeface="Cambria Math"/>
                              <a:ea typeface="Calibri"/>
                              <a:cs typeface="Sakkal Majalla"/>
                            </a:rPr>
                            <m:t>𝑀</m:t>
                          </m:r>
                        </m:num>
                        <m:den>
                          <m:r>
                            <a:rPr lang="en-US" sz="2800" i="1">
                              <a:effectLst/>
                              <a:latin typeface="Cambria Math"/>
                              <a:ea typeface="Calibri"/>
                              <a:cs typeface="Sakkal Majalla"/>
                            </a:rPr>
                            <m:t>𝑚</m:t>
                          </m:r>
                        </m:den>
                      </m:f>
                      <m:r>
                        <a:rPr lang="ar-EG" sz="2800">
                          <a:effectLst/>
                          <a:latin typeface="Cambria Math"/>
                          <a:ea typeface="Calibri"/>
                          <a:cs typeface="Sakkal Majalla"/>
                        </a:rPr>
                        <m:t>×</m:t>
                      </m:r>
                      <m:f>
                        <m:fPr>
                          <m:ctrlPr>
                            <a:rPr lang="en-US" sz="2800" i="1">
                              <a:effectLst/>
                              <a:latin typeface="Cambria Math"/>
                              <a:ea typeface="Calibri"/>
                              <a:cs typeface="Sakkal Majalla"/>
                            </a:rPr>
                          </m:ctrlPr>
                        </m:fPr>
                        <m:num>
                          <m:r>
                            <a:rPr lang="en-US" sz="2800" i="1">
                              <a:effectLst/>
                              <a:latin typeface="Cambria Math"/>
                              <a:ea typeface="Calibri"/>
                              <a:cs typeface="Sakkal Majalla"/>
                            </a:rPr>
                            <m:t>895</m:t>
                          </m:r>
                        </m:num>
                        <m:den>
                          <m:sSub>
                            <m:sSubPr>
                              <m:ctrlPr>
                                <a:rPr lang="en-US" sz="2800" i="1">
                                  <a:effectLst/>
                                  <a:latin typeface="Cambria Math"/>
                                  <a:ea typeface="Calibri"/>
                                  <a:cs typeface="Sakkal Majalla"/>
                                </a:rPr>
                              </m:ctrlPr>
                            </m:sSubPr>
                            <m:e>
                              <m:r>
                                <a:rPr lang="en-US" sz="2800" i="1">
                                  <a:effectLst/>
                                  <a:latin typeface="Cambria Math"/>
                                  <a:ea typeface="Calibri"/>
                                  <a:cs typeface="Sakkal Majalla"/>
                                </a:rPr>
                                <m:t>h</m:t>
                              </m:r>
                            </m:e>
                            <m:sub>
                              <m:r>
                                <a:rPr lang="en-US" sz="2800" i="1">
                                  <a:effectLst/>
                                  <a:latin typeface="Cambria Math"/>
                                  <a:ea typeface="Calibri"/>
                                  <a:cs typeface="Sakkal Majalla"/>
                                </a:rPr>
                                <m:t>1</m:t>
                              </m:r>
                            </m:sub>
                          </m:sSub>
                        </m:den>
                      </m:f>
                      <m:r>
                        <a:rPr lang="en-US" sz="2800">
                          <a:effectLst/>
                          <a:latin typeface="Cambria Math"/>
                          <a:ea typeface="Calibri"/>
                          <a:cs typeface="Sakkal Majalla"/>
                        </a:rPr>
                        <m:t>=</m:t>
                      </m:r>
                      <m:f>
                        <m:fPr>
                          <m:ctrlPr>
                            <a:rPr lang="en-US" sz="2800" i="1">
                              <a:effectLst/>
                              <a:latin typeface="Cambria Math"/>
                              <a:ea typeface="Calibri"/>
                              <a:cs typeface="Sakkal Majalla"/>
                            </a:rPr>
                          </m:ctrlPr>
                        </m:fPr>
                        <m:num>
                          <m:r>
                            <a:rPr lang="en-US" sz="2800" i="1">
                              <a:effectLst/>
                              <a:latin typeface="Cambria Math"/>
                              <a:ea typeface="Calibri"/>
                              <a:cs typeface="Sakkal Majalla"/>
                            </a:rPr>
                            <m:t>5</m:t>
                          </m:r>
                          <m:r>
                            <a:rPr lang="en-US" sz="2800" i="1">
                              <a:effectLst/>
                              <a:latin typeface="Cambria Math"/>
                              <a:ea typeface="Calibri"/>
                              <a:cs typeface="Sakkal Majalla"/>
                            </a:rPr>
                            <m:t>+</m:t>
                          </m:r>
                          <m:r>
                            <a:rPr lang="en-US" sz="2800" i="1">
                              <a:effectLst/>
                              <a:latin typeface="Cambria Math"/>
                              <a:ea typeface="Calibri"/>
                              <a:cs typeface="Sakkal Majalla"/>
                            </a:rPr>
                            <m:t>15</m:t>
                          </m:r>
                        </m:num>
                        <m:den>
                          <m:r>
                            <a:rPr lang="en-US" sz="2800" i="1">
                              <a:effectLst/>
                              <a:latin typeface="Cambria Math"/>
                              <a:ea typeface="Calibri"/>
                              <a:cs typeface="Sakkal Majalla"/>
                            </a:rPr>
                            <m:t>5</m:t>
                          </m:r>
                        </m:den>
                      </m:f>
                      <m:r>
                        <a:rPr lang="ar-EG" sz="2800">
                          <a:effectLst/>
                          <a:latin typeface="Cambria Math"/>
                          <a:ea typeface="Calibri"/>
                          <a:cs typeface="Sakkal Majalla"/>
                        </a:rPr>
                        <m:t>×</m:t>
                      </m:r>
                      <m:f>
                        <m:fPr>
                          <m:ctrlPr>
                            <a:rPr lang="en-US" sz="2800" i="1">
                              <a:effectLst/>
                              <a:latin typeface="Cambria Math"/>
                              <a:ea typeface="Calibri"/>
                              <a:cs typeface="Sakkal Majalla"/>
                            </a:rPr>
                          </m:ctrlPr>
                        </m:fPr>
                        <m:num>
                          <m:r>
                            <a:rPr lang="en-US" sz="2800" i="1">
                              <a:effectLst/>
                              <a:latin typeface="Cambria Math"/>
                              <a:ea typeface="Calibri"/>
                              <a:cs typeface="Sakkal Majalla"/>
                            </a:rPr>
                            <m:t>895</m:t>
                          </m:r>
                        </m:num>
                        <m:den>
                          <m:r>
                            <a:rPr lang="en-US" sz="2800" i="1">
                              <a:effectLst/>
                              <a:latin typeface="Cambria Math"/>
                              <a:ea typeface="Calibri"/>
                              <a:cs typeface="Sakkal Majalla"/>
                            </a:rPr>
                            <m:t>0</m:t>
                          </m:r>
                          <m:r>
                            <a:rPr lang="en-US" sz="2800" i="1">
                              <a:effectLst/>
                              <a:latin typeface="Cambria Math"/>
                              <a:ea typeface="Calibri"/>
                              <a:cs typeface="Sakkal Majalla"/>
                            </a:rPr>
                            <m:t>.</m:t>
                          </m:r>
                          <m:r>
                            <a:rPr lang="en-US" sz="2800" i="1">
                              <a:effectLst/>
                              <a:latin typeface="Cambria Math"/>
                              <a:ea typeface="Calibri"/>
                              <a:cs typeface="Sakkal Majalla"/>
                            </a:rPr>
                            <m:t>2</m:t>
                          </m:r>
                        </m:den>
                      </m:f>
                      <m:r>
                        <a:rPr lang="en-US" sz="2800">
                          <a:effectLst/>
                          <a:latin typeface="Cambria Math"/>
                          <a:ea typeface="Calibri"/>
                          <a:cs typeface="Sakkal Majalla"/>
                        </a:rPr>
                        <m:t>  </m:t>
                      </m:r>
                    </m:oMath>
                  </m:oMathPara>
                </a14:m>
                <a:endParaRPr lang="en-US" sz="2800" dirty="0">
                  <a:effectLst/>
                  <a:latin typeface="Calibri"/>
                  <a:ea typeface="Calibri"/>
                  <a:cs typeface="Arial"/>
                </a:endParaRPr>
              </a:p>
              <a:p>
                <a:pPr marL="431800" algn="just">
                  <a:lnSpc>
                    <a:spcPct val="130000"/>
                  </a:lnSpc>
                  <a:tabLst>
                    <a:tab pos="-635" algn="l"/>
                  </a:tabLst>
                </a:pPr>
                <a14:m>
                  <m:oMathPara xmlns:m="http://schemas.openxmlformats.org/officeDocument/2006/math">
                    <m:oMathParaPr>
                      <m:jc m:val="centerGroup"/>
                    </m:oMathParaPr>
                    <m:oMath xmlns:m="http://schemas.openxmlformats.org/officeDocument/2006/math">
                      <m:r>
                        <a:rPr lang="ar-EG" sz="2800">
                          <a:effectLst/>
                          <a:latin typeface="Cambria Math"/>
                          <a:ea typeface="Calibri"/>
                          <a:cs typeface="Cambria Math"/>
                        </a:rPr>
                        <m:t>∴</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𝑁</m:t>
                          </m:r>
                        </m:e>
                        <m:sub>
                          <m:r>
                            <a:rPr lang="en-US" sz="2800" i="1">
                              <a:effectLst/>
                              <a:latin typeface="Cambria Math"/>
                              <a:ea typeface="Calibri"/>
                              <a:cs typeface="Sakkal Majalla"/>
                            </a:rPr>
                            <m:t>1</m:t>
                          </m:r>
                        </m:sub>
                      </m:sSub>
                      <m:r>
                        <a:rPr lang="en-US" sz="2800">
                          <a:effectLst/>
                          <a:latin typeface="Cambria Math"/>
                          <a:ea typeface="Calibri"/>
                          <a:cs typeface="Sakkal Majalla"/>
                        </a:rPr>
                        <m:t>=</m:t>
                      </m:r>
                      <m:r>
                        <a:rPr lang="en-US" sz="2800">
                          <a:effectLst/>
                          <a:latin typeface="Cambria Math"/>
                          <a:ea typeface="Calibri"/>
                          <a:cs typeface="Sakkal Majalla"/>
                        </a:rPr>
                        <m:t>1</m:t>
                      </m:r>
                      <m:r>
                        <a:rPr lang="en-US" sz="2800" i="1">
                          <a:effectLst/>
                          <a:latin typeface="Cambria Math"/>
                          <a:ea typeface="Times New Roman"/>
                          <a:cs typeface="Sakkal Majalla"/>
                        </a:rPr>
                        <m:t>33</m:t>
                      </m:r>
                      <m:r>
                        <a:rPr lang="en-US" sz="2800" i="1">
                          <a:effectLst/>
                          <a:latin typeface="Cambria Math"/>
                          <a:ea typeface="Times New Roman"/>
                          <a:cs typeface="Sakkal Majalla"/>
                        </a:rPr>
                        <m:t>.</m:t>
                      </m:r>
                      <m:r>
                        <a:rPr lang="en-US" sz="2800" i="1">
                          <a:effectLst/>
                          <a:latin typeface="Cambria Math"/>
                          <a:ea typeface="Times New Roman"/>
                          <a:cs typeface="Sakkal Majalla"/>
                        </a:rPr>
                        <m:t>8</m:t>
                      </m:r>
                      <m:r>
                        <a:rPr lang="en-US" sz="2800" i="1">
                          <a:effectLst/>
                          <a:latin typeface="Cambria Math"/>
                          <a:ea typeface="Times New Roman"/>
                          <a:cs typeface="Sakkal Majalla"/>
                        </a:rPr>
                        <m:t> </m:t>
                      </m:r>
                      <m:r>
                        <m:rPr>
                          <m:nor/>
                        </m:rPr>
                        <a:rPr lang="en-US" sz="2800">
                          <a:effectLst/>
                          <a:latin typeface="Cambria Math"/>
                          <a:ea typeface="Times New Roman"/>
                          <a:cs typeface="Sakkal Majalla"/>
                        </a:rPr>
                        <m:t>r</m:t>
                      </m:r>
                      <m:r>
                        <m:rPr>
                          <m:nor/>
                        </m:rPr>
                        <a:rPr lang="en-US" sz="2800">
                          <a:effectLst/>
                          <a:latin typeface="Cambria Math"/>
                          <a:ea typeface="Times New Roman"/>
                          <a:cs typeface="Sakkal Majalla"/>
                        </a:rPr>
                        <m:t>.</m:t>
                      </m:r>
                      <m:r>
                        <m:rPr>
                          <m:nor/>
                        </m:rPr>
                        <a:rPr lang="en-US" sz="2800">
                          <a:effectLst/>
                          <a:latin typeface="Cambria Math"/>
                          <a:ea typeface="Times New Roman"/>
                          <a:cs typeface="Sakkal Majalla"/>
                        </a:rPr>
                        <m:t>p</m:t>
                      </m:r>
                      <m:r>
                        <m:rPr>
                          <m:nor/>
                        </m:rPr>
                        <a:rPr lang="en-US" sz="2800">
                          <a:effectLst/>
                          <a:latin typeface="Cambria Math"/>
                          <a:ea typeface="Times New Roman"/>
                          <a:cs typeface="Sakkal Majalla"/>
                        </a:rPr>
                        <m:t>.</m:t>
                      </m:r>
                      <m:r>
                        <m:rPr>
                          <m:nor/>
                        </m:rPr>
                        <a:rPr lang="en-US" sz="2800">
                          <a:effectLst/>
                          <a:latin typeface="Cambria Math"/>
                          <a:ea typeface="Times New Roman"/>
                          <a:cs typeface="Sakkal Majalla"/>
                        </a:rPr>
                        <m:t>m</m:t>
                      </m:r>
                      <m:r>
                        <m:rPr>
                          <m:nor/>
                        </m:rPr>
                        <a:rPr lang="en-US" sz="2800">
                          <a:effectLst/>
                          <a:latin typeface="Cambria Math"/>
                          <a:ea typeface="Times New Roman"/>
                          <a:cs typeface="Sakkal Majalla"/>
                        </a:rPr>
                        <m:t>.</m:t>
                      </m:r>
                    </m:oMath>
                  </m:oMathPara>
                </a14:m>
                <a:endParaRPr lang="en-US" sz="2800" dirty="0">
                  <a:effectLst/>
                  <a:latin typeface="Calibri"/>
                  <a:ea typeface="Calibri"/>
                  <a:cs typeface="Arial"/>
                </a:endParaRPr>
              </a:p>
            </p:txBody>
          </p:sp>
        </mc:Choice>
        <mc:Fallback>
          <p:sp>
            <p:nvSpPr>
              <p:cNvPr id="3" name="Rectangle 2"/>
              <p:cNvSpPr>
                <a:spLocks noRot="1" noChangeAspect="1" noMove="1" noResize="1" noEditPoints="1" noAdjustHandles="1" noChangeArrowheads="1" noChangeShapeType="1" noTextEdit="1"/>
              </p:cNvSpPr>
              <p:nvPr/>
            </p:nvSpPr>
            <p:spPr>
              <a:xfrm>
                <a:off x="1019261" y="1124744"/>
                <a:ext cx="7704856" cy="4924938"/>
              </a:xfrm>
              <a:prstGeom prst="rect">
                <a:avLst/>
              </a:prstGeom>
              <a:blipFill rotWithShape="1">
                <a:blip r:embed="rId2"/>
                <a:stretch>
                  <a:fillRect r="-1661"/>
                </a:stretch>
              </a:blipFill>
            </p:spPr>
            <p:txBody>
              <a:bodyPr/>
              <a:lstStyle/>
              <a:p>
                <a:r>
                  <a:rPr lang="ar-EG">
                    <a:noFill/>
                  </a:rPr>
                  <a:t> </a:t>
                </a:r>
              </a:p>
            </p:txBody>
          </p:sp>
        </mc:Fallback>
      </mc:AlternateContent>
    </p:spTree>
    <p:extLst>
      <p:ext uri="{BB962C8B-B14F-4D97-AF65-F5344CB8AC3E}">
        <p14:creationId xmlns:p14="http://schemas.microsoft.com/office/powerpoint/2010/main" val="851047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32656"/>
            <a:ext cx="7124328" cy="648072"/>
          </a:xfrm>
        </p:spPr>
        <p:txBody>
          <a:bodyPr>
            <a:no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تصنيف المنظمات المبكانيكية</a:t>
            </a:r>
            <a:endPar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Rectangle 2"/>
          <p:cNvSpPr/>
          <p:nvPr/>
        </p:nvSpPr>
        <p:spPr>
          <a:xfrm>
            <a:off x="1187624" y="1196752"/>
            <a:ext cx="7560840" cy="4813625"/>
          </a:xfrm>
          <a:prstGeom prst="rect">
            <a:avLst/>
          </a:prstGeom>
        </p:spPr>
        <p:txBody>
          <a:bodyPr wrap="square">
            <a:spAutoFit/>
          </a:bodyPr>
          <a:lstStyle/>
          <a:p>
            <a:pPr marL="431800" algn="just">
              <a:lnSpc>
                <a:spcPct val="130000"/>
              </a:lnSpc>
            </a:pPr>
            <a:r>
              <a:rPr lang="ar-EG" sz="3200" dirty="0">
                <a:latin typeface="Calibri"/>
                <a:ea typeface="Calibri"/>
                <a:cs typeface="Sakkal Majalla"/>
              </a:rPr>
              <a:t>تصنف المنظمات الميكانيكية إلى النوعين الرئيسيين التاليين:</a:t>
            </a:r>
            <a:endParaRPr lang="en-US" sz="3200" dirty="0">
              <a:latin typeface="Calibri"/>
              <a:ea typeface="Calibri"/>
              <a:cs typeface="Arial"/>
            </a:endParaRPr>
          </a:p>
          <a:p>
            <a:pPr marL="342900" lvl="0" indent="-342900" algn="just">
              <a:lnSpc>
                <a:spcPct val="130000"/>
              </a:lnSpc>
              <a:buSzPct val="100000"/>
              <a:buFont typeface="+mj-lt"/>
              <a:buAutoNum type="arabicPeriod"/>
            </a:pPr>
            <a:r>
              <a:rPr lang="ar-EG" sz="3200" b="1" dirty="0">
                <a:latin typeface="Cambria Math" panose="02040503050406030204" pitchFamily="18" charset="0"/>
                <a:ea typeface="Cambria Math" panose="02040503050406030204" pitchFamily="18" charset="0"/>
                <a:cs typeface="Sakkal Majalla" panose="02000000000000000000" pitchFamily="2" charset="-78"/>
              </a:rPr>
              <a:t>المنظمات الطاردة </a:t>
            </a:r>
            <a:r>
              <a:rPr lang="ar-EG" sz="3200" b="1" dirty="0" smtClean="0">
                <a:latin typeface="Cambria Math" panose="02040503050406030204" pitchFamily="18" charset="0"/>
                <a:ea typeface="Cambria Math" panose="02040503050406030204" pitchFamily="18" charset="0"/>
                <a:cs typeface="Sakkal Majalla" panose="02000000000000000000" pitchFamily="2" charset="-78"/>
              </a:rPr>
              <a:t>المركزية  </a:t>
            </a:r>
            <a:r>
              <a:rPr lang="en-US" sz="2800" b="1" dirty="0">
                <a:latin typeface="Cambria Math" panose="02040503050406030204" pitchFamily="18" charset="0"/>
                <a:ea typeface="Cambria Math" panose="02040503050406030204" pitchFamily="18" charset="0"/>
                <a:cs typeface="Sakkal Majalla" panose="02000000000000000000" pitchFamily="2" charset="-78"/>
              </a:rPr>
              <a:t>Centrifugal </a:t>
            </a:r>
            <a:r>
              <a:rPr lang="en-US" sz="2800" b="1" dirty="0" smtClean="0">
                <a:latin typeface="Cambria Math" panose="02040503050406030204" pitchFamily="18" charset="0"/>
                <a:ea typeface="Cambria Math" panose="02040503050406030204" pitchFamily="18" charset="0"/>
                <a:cs typeface="Sakkal Majalla" panose="02000000000000000000" pitchFamily="2" charset="-78"/>
              </a:rPr>
              <a:t>Governors</a:t>
            </a:r>
            <a:endParaRPr lang="ar-EG" sz="2800" b="1" dirty="0" smtClean="0">
              <a:latin typeface="Cambria Math" panose="02040503050406030204" pitchFamily="18" charset="0"/>
              <a:ea typeface="Cambria Math" panose="02040503050406030204" pitchFamily="18" charset="0"/>
              <a:cs typeface="Sakkal Majalla" panose="02000000000000000000" pitchFamily="2" charset="-78"/>
            </a:endParaRPr>
          </a:p>
          <a:p>
            <a:pPr marL="431800" algn="just">
              <a:lnSpc>
                <a:spcPct val="130000"/>
              </a:lnSpc>
            </a:pPr>
            <a:r>
              <a:rPr lang="ar-EG" sz="2800" dirty="0">
                <a:latin typeface="Cambria Math" panose="02040503050406030204" pitchFamily="18" charset="0"/>
                <a:ea typeface="Cambria Math" panose="02040503050406030204" pitchFamily="18" charset="0"/>
                <a:cs typeface="Sakkal Majalla" panose="02000000000000000000" pitchFamily="2" charset="-78"/>
              </a:rPr>
              <a:t>المنظمات الطاردة المركزية تعمل تحت القاعدة الهندسية التي تنص على أنه عندما تدور كرات بسرعة منتظمة فإن القوة الشعاعية </a:t>
            </a:r>
            <a:r>
              <a:rPr lang="en-US" sz="2400" i="1" dirty="0">
                <a:latin typeface="Cambria Math" panose="02040503050406030204" pitchFamily="18" charset="0"/>
                <a:ea typeface="Cambria Math" panose="02040503050406030204" pitchFamily="18" charset="0"/>
                <a:cs typeface="Sakkal Majalla" panose="02000000000000000000" pitchFamily="2" charset="-78"/>
              </a:rPr>
              <a:t>Radial</a:t>
            </a:r>
            <a:r>
              <a:rPr lang="en-US" sz="2800" i="1" dirty="0">
                <a:latin typeface="Cambria Math" panose="02040503050406030204" pitchFamily="18" charset="0"/>
                <a:ea typeface="Cambria Math" panose="02040503050406030204" pitchFamily="18" charset="0"/>
                <a:cs typeface="Sakkal Majalla" panose="02000000000000000000" pitchFamily="2" charset="-78"/>
              </a:rPr>
              <a:t> </a:t>
            </a:r>
            <a:r>
              <a:rPr lang="en-US" sz="2400" i="1" dirty="0">
                <a:latin typeface="Cambria Math" panose="02040503050406030204" pitchFamily="18" charset="0"/>
                <a:ea typeface="Cambria Math" panose="02040503050406030204" pitchFamily="18" charset="0"/>
                <a:cs typeface="Sakkal Majalla" panose="02000000000000000000" pitchFamily="2" charset="-78"/>
              </a:rPr>
              <a:t>force</a:t>
            </a:r>
            <a:r>
              <a:rPr lang="ar-EG" sz="2800" dirty="0">
                <a:latin typeface="Cambria Math" panose="02040503050406030204" pitchFamily="18" charset="0"/>
                <a:ea typeface="Cambria Math" panose="02040503050406030204" pitchFamily="18" charset="0"/>
                <a:cs typeface="Sakkal Majalla" panose="02000000000000000000" pitchFamily="2" charset="-78"/>
              </a:rPr>
              <a:t> والتي تعرف بإسم قوة التحكم </a:t>
            </a:r>
            <a:r>
              <a:rPr lang="en-US" sz="2400" i="1" dirty="0">
                <a:latin typeface="Cambria Math" panose="02040503050406030204" pitchFamily="18" charset="0"/>
                <a:ea typeface="Cambria Math" panose="02040503050406030204" pitchFamily="18" charset="0"/>
                <a:cs typeface="Sakkal Majalla" panose="02000000000000000000" pitchFamily="2" charset="-78"/>
              </a:rPr>
              <a:t>Controlling</a:t>
            </a:r>
            <a:r>
              <a:rPr lang="en-US" sz="2800" i="1" dirty="0">
                <a:latin typeface="Cambria Math" panose="02040503050406030204" pitchFamily="18" charset="0"/>
                <a:ea typeface="Cambria Math" panose="02040503050406030204" pitchFamily="18" charset="0"/>
                <a:cs typeface="Sakkal Majalla" panose="02000000000000000000" pitchFamily="2" charset="-78"/>
              </a:rPr>
              <a:t> </a:t>
            </a:r>
            <a:r>
              <a:rPr lang="en-US" sz="2400" i="1" dirty="0">
                <a:latin typeface="Cambria Math" panose="02040503050406030204" pitchFamily="18" charset="0"/>
                <a:ea typeface="Cambria Math" panose="02040503050406030204" pitchFamily="18" charset="0"/>
                <a:cs typeface="Sakkal Majalla" panose="02000000000000000000" pitchFamily="2" charset="-78"/>
              </a:rPr>
              <a:t>force</a:t>
            </a:r>
            <a:r>
              <a:rPr lang="ar-EG" sz="2800" dirty="0">
                <a:latin typeface="Cambria Math" panose="02040503050406030204" pitchFamily="18" charset="0"/>
                <a:ea typeface="Cambria Math" panose="02040503050406030204" pitchFamily="18" charset="0"/>
                <a:cs typeface="Sakkal Majalla" panose="02000000000000000000" pitchFamily="2" charset="-78"/>
              </a:rPr>
              <a:t> سوف تساوي في المقدار وتضاد في الإتجاه قوة الطرد المركزي </a:t>
            </a:r>
            <a:r>
              <a:rPr lang="en-US" sz="2400" i="1" dirty="0" smtClean="0">
                <a:latin typeface="Cambria Math" panose="02040503050406030204" pitchFamily="18" charset="0"/>
                <a:ea typeface="Cambria Math" panose="02040503050406030204" pitchFamily="18" charset="0"/>
                <a:cs typeface="Sakkal Majalla" panose="02000000000000000000" pitchFamily="2" charset="-78"/>
              </a:rPr>
              <a:t>Centrifugal</a:t>
            </a:r>
            <a:r>
              <a:rPr lang="en-US" sz="2800" i="1" dirty="0" smtClean="0">
                <a:latin typeface="Cambria Math" panose="02040503050406030204" pitchFamily="18" charset="0"/>
                <a:ea typeface="Cambria Math" panose="02040503050406030204" pitchFamily="18" charset="0"/>
                <a:cs typeface="Sakkal Majalla" panose="02000000000000000000" pitchFamily="2" charset="-78"/>
              </a:rPr>
              <a:t> </a:t>
            </a:r>
            <a:r>
              <a:rPr lang="en-US" sz="2400" i="1" dirty="0">
                <a:latin typeface="Cambria Math" panose="02040503050406030204" pitchFamily="18" charset="0"/>
                <a:ea typeface="Cambria Math" panose="02040503050406030204" pitchFamily="18" charset="0"/>
                <a:cs typeface="Sakkal Majalla" panose="02000000000000000000" pitchFamily="2" charset="-78"/>
              </a:rPr>
              <a:t>force</a:t>
            </a:r>
            <a:r>
              <a:rPr lang="ar-EG" sz="2800" dirty="0">
                <a:latin typeface="Cambria Math" panose="02040503050406030204" pitchFamily="18" charset="0"/>
                <a:ea typeface="Cambria Math" panose="02040503050406030204" pitchFamily="18" charset="0"/>
                <a:cs typeface="Sakkal Majalla" panose="02000000000000000000" pitchFamily="2" charset="-78"/>
              </a:rPr>
              <a:t> المؤثرة على الكرات.</a:t>
            </a:r>
            <a:endParaRPr lang="en-US" dirty="0">
              <a:latin typeface="Cambria Math" panose="02040503050406030204" pitchFamily="18" charset="0"/>
              <a:ea typeface="Cambria Math" panose="02040503050406030204" pitchFamily="18" charset="0"/>
              <a:cs typeface="Sakkal Majalla" panose="02000000000000000000" pitchFamily="2" charset="-78"/>
            </a:endParaRPr>
          </a:p>
          <a:p>
            <a:pPr marL="514350" lvl="0" indent="-514350" algn="just">
              <a:lnSpc>
                <a:spcPct val="130000"/>
              </a:lnSpc>
              <a:buSzPct val="100000"/>
              <a:buFont typeface="+mj-lt"/>
              <a:buAutoNum type="arabicPeriod" startAt="2"/>
            </a:pPr>
            <a:r>
              <a:rPr lang="ar-EG" sz="3200" b="1" dirty="0" smtClean="0">
                <a:latin typeface="Cambria Math" panose="02040503050406030204" pitchFamily="18" charset="0"/>
                <a:ea typeface="Cambria Math" panose="02040503050406030204" pitchFamily="18" charset="0"/>
                <a:cs typeface="Sakkal Majalla" panose="02000000000000000000" pitchFamily="2" charset="-78"/>
              </a:rPr>
              <a:t>منظمات </a:t>
            </a:r>
            <a:r>
              <a:rPr lang="ar-EG" sz="3200" b="1" dirty="0">
                <a:latin typeface="Cambria Math" panose="02040503050406030204" pitchFamily="18" charset="0"/>
                <a:ea typeface="Cambria Math" panose="02040503050406030204" pitchFamily="18" charset="0"/>
                <a:cs typeface="Sakkal Majalla" panose="02000000000000000000" pitchFamily="2" charset="-78"/>
              </a:rPr>
              <a:t>القصور </a:t>
            </a:r>
            <a:r>
              <a:rPr lang="ar-EG" sz="3200" b="1" dirty="0" smtClean="0">
                <a:latin typeface="Cambria Math" panose="02040503050406030204" pitchFamily="18" charset="0"/>
                <a:ea typeface="Cambria Math" panose="02040503050406030204" pitchFamily="18" charset="0"/>
                <a:cs typeface="Sakkal Majalla" panose="02000000000000000000" pitchFamily="2" charset="-78"/>
              </a:rPr>
              <a:t>الذاتي  </a:t>
            </a:r>
            <a:r>
              <a:rPr lang="en-US" sz="2800" b="1" dirty="0">
                <a:latin typeface="Cambria Math" panose="02040503050406030204" pitchFamily="18" charset="0"/>
                <a:ea typeface="Cambria Math" panose="02040503050406030204" pitchFamily="18" charset="0"/>
                <a:cs typeface="Sakkal Majalla" panose="02000000000000000000" pitchFamily="2" charset="-78"/>
              </a:rPr>
              <a:t>Inertia Governors</a:t>
            </a:r>
            <a:endParaRPr lang="en-US" sz="2000" dirty="0">
              <a:effectLst/>
              <a:latin typeface="Cambria Math" panose="02040503050406030204" pitchFamily="18" charset="0"/>
              <a:ea typeface="Cambria Math" panose="02040503050406030204" pitchFamily="18" charset="0"/>
              <a:cs typeface="Sakkal Majalla" panose="02000000000000000000" pitchFamily="2" charset="-78"/>
            </a:endParaRPr>
          </a:p>
        </p:txBody>
      </p:sp>
    </p:spTree>
    <p:extLst>
      <p:ext uri="{BB962C8B-B14F-4D97-AF65-F5344CB8AC3E}">
        <p14:creationId xmlns:p14="http://schemas.microsoft.com/office/powerpoint/2010/main" val="30589572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32656"/>
            <a:ext cx="7124328" cy="864096"/>
          </a:xfrm>
        </p:spPr>
        <p:txBody>
          <a:bodyPr>
            <a:normAutofit/>
          </a:bodyPr>
          <a:lstStyle/>
          <a:p>
            <a:pPr marL="182880" indent="0" algn="ctr">
              <a:buNone/>
            </a:pP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تابع الحــــــــــل</a:t>
            </a:r>
            <a:endParaRPr lang="ar-EG" sz="2800" b="1" dirty="0">
              <a:solidFill>
                <a:schemeClr val="tx1"/>
              </a:solidFill>
              <a:effectLst>
                <a:outerShdw blurRad="38100" dist="38100" dir="2700000" algn="tl">
                  <a:srgbClr val="000000">
                    <a:alpha val="43137"/>
                  </a:srgbClr>
                </a:outerShdw>
              </a:effectLst>
              <a:cs typeface="Simple Bold Jut Out" pitchFamily="2" charset="-78"/>
            </a:endParaRPr>
          </a:p>
        </p:txBody>
      </p:sp>
      <mc:AlternateContent xmlns:mc="http://schemas.openxmlformats.org/markup-compatibility/2006">
        <mc:Choice xmlns:a14="http://schemas.microsoft.com/office/drawing/2010/main" Requires="a14">
          <p:sp>
            <p:nvSpPr>
              <p:cNvPr id="3" name="Rectangle 2"/>
              <p:cNvSpPr/>
              <p:nvPr/>
            </p:nvSpPr>
            <p:spPr>
              <a:xfrm>
                <a:off x="1019261" y="1124744"/>
                <a:ext cx="7704856" cy="5417252"/>
              </a:xfrm>
              <a:prstGeom prst="rect">
                <a:avLst/>
              </a:prstGeom>
            </p:spPr>
            <p:txBody>
              <a:bodyPr wrap="square">
                <a:spAutoFit/>
              </a:bodyPr>
              <a:lstStyle/>
              <a:p>
                <a:pPr marL="514350" lvl="0" indent="-514350" algn="just">
                  <a:lnSpc>
                    <a:spcPct val="130000"/>
                  </a:lnSpc>
                  <a:buSzPct val="100000"/>
                  <a:buFont typeface="+mj-lt"/>
                  <a:buAutoNum type="arabicPeriod" startAt="3"/>
                  <a:tabLst>
                    <a:tab pos="-635" algn="l"/>
                  </a:tabLst>
                </a:pPr>
                <a:r>
                  <a:rPr lang="ar-EG" sz="2800" b="1" dirty="0">
                    <a:latin typeface="Cambria Math"/>
                    <a:ea typeface="Calibri"/>
                    <a:cs typeface="Sakkal Majalla"/>
                  </a:rPr>
                  <a:t>حساب أقصى سرعة للمنظم </a:t>
                </a:r>
                <a:r>
                  <a:rPr lang="en-US" sz="2400" b="1" dirty="0">
                    <a:effectLst/>
                    <a:latin typeface="Cambria Math"/>
                    <a:ea typeface="Calibri"/>
                    <a:cs typeface="Sakkal Majalla"/>
                  </a:rPr>
                  <a:t>(N</a:t>
                </a:r>
                <a:r>
                  <a:rPr lang="en-US" sz="2400" b="1" baseline="-25000" dirty="0">
                    <a:effectLst/>
                    <a:latin typeface="Cambria Math"/>
                    <a:ea typeface="Calibri"/>
                    <a:cs typeface="Sakkal Majalla"/>
                  </a:rPr>
                  <a:t>2</a:t>
                </a:r>
                <a:r>
                  <a:rPr lang="en-US" sz="2400" b="1" dirty="0">
                    <a:effectLst/>
                    <a:latin typeface="Cambria Math"/>
                    <a:ea typeface="Calibri"/>
                    <a:cs typeface="Sakkal Majalla"/>
                  </a:rPr>
                  <a:t>)</a:t>
                </a:r>
                <a:r>
                  <a:rPr lang="en-US" sz="2400" b="1" dirty="0">
                    <a:effectLst/>
                    <a:latin typeface="Sakkal Majalla"/>
                    <a:ea typeface="Calibri"/>
                    <a:cs typeface="Arial"/>
                  </a:rPr>
                  <a:t> </a:t>
                </a:r>
                <a:r>
                  <a:rPr lang="ar-EG" sz="2800" b="1" dirty="0">
                    <a:effectLst/>
                    <a:latin typeface="Cambria Math"/>
                    <a:ea typeface="Calibri"/>
                    <a:cs typeface="Sakkal Majalla"/>
                  </a:rPr>
                  <a:t>عندما </a:t>
                </a:r>
                <a:r>
                  <a:rPr lang="en-US" sz="2400" b="1" dirty="0">
                    <a:effectLst/>
                    <a:latin typeface="Cambria Math"/>
                    <a:ea typeface="Calibri"/>
                    <a:cs typeface="Sakkal Majalla"/>
                  </a:rPr>
                  <a:t>(r</a:t>
                </a:r>
                <a:r>
                  <a:rPr lang="en-US" sz="2400" b="1" baseline="-25000" dirty="0">
                    <a:effectLst/>
                    <a:latin typeface="Cambria Math"/>
                    <a:ea typeface="Calibri"/>
                    <a:cs typeface="Sakkal Majalla"/>
                  </a:rPr>
                  <a:t>2</a:t>
                </a:r>
                <a:r>
                  <a:rPr lang="en-US" sz="2400" b="1" dirty="0">
                    <a:effectLst/>
                    <a:latin typeface="Cambria Math"/>
                    <a:ea typeface="Calibri"/>
                    <a:cs typeface="Sakkal Majalla"/>
                  </a:rPr>
                  <a:t> = 0.20 m)</a:t>
                </a:r>
                <a:endParaRPr lang="en-US" sz="2800" dirty="0">
                  <a:effectLst/>
                  <a:latin typeface="Calibri"/>
                  <a:ea typeface="Calibri"/>
                  <a:cs typeface="Arial"/>
                </a:endParaRPr>
              </a:p>
              <a:p>
                <a:pPr marL="441325" indent="-79375" algn="just">
                  <a:lnSpc>
                    <a:spcPct val="130000"/>
                  </a:lnSpc>
                  <a:tabLst>
                    <a:tab pos="-635" algn="l"/>
                  </a:tabLst>
                </a:pPr>
                <a:r>
                  <a:rPr lang="ar-EG" sz="2800" dirty="0">
                    <a:effectLst/>
                    <a:latin typeface="Cambria Math"/>
                    <a:ea typeface="Calibri"/>
                    <a:cs typeface="Sakkal Majalla"/>
                  </a:rPr>
                  <a:t>من هندسة الجزء </a:t>
                </a:r>
                <a:r>
                  <a:rPr lang="en-US" sz="2400" dirty="0">
                    <a:effectLst/>
                    <a:latin typeface="Cambria Math"/>
                    <a:ea typeface="Calibri"/>
                    <a:cs typeface="Sakkal Majalla"/>
                  </a:rPr>
                  <a:t>(b)</a:t>
                </a:r>
                <a:r>
                  <a:rPr lang="ar-EG" sz="2800" dirty="0">
                    <a:effectLst/>
                    <a:latin typeface="Cambria Math"/>
                    <a:ea typeface="Calibri"/>
                    <a:cs typeface="Sakkal Majalla"/>
                  </a:rPr>
                  <a:t> في الشكل السابق نستنتج أن البراح للمنظم: </a:t>
                </a:r>
                <a:endParaRPr lang="en-US" sz="2800" dirty="0">
                  <a:effectLst/>
                  <a:latin typeface="Calibri"/>
                  <a:ea typeface="Calibri"/>
                  <a:cs typeface="Arial"/>
                </a:endParaRPr>
              </a:p>
              <a:p>
                <a:pPr marL="431800" algn="just">
                  <a:lnSpc>
                    <a:spcPct val="150000"/>
                  </a:lnSpc>
                  <a:tabLst>
                    <a:tab pos="-635" algn="l"/>
                  </a:tabLst>
                </a:pPr>
                <a14:m>
                  <m:oMathPara xmlns:m="http://schemas.openxmlformats.org/officeDocument/2006/math">
                    <m:oMathParaPr>
                      <m:jc m:val="centerGroup"/>
                    </m:oMathParaPr>
                    <m:oMath xmlns:m="http://schemas.openxmlformats.org/officeDocument/2006/math">
                      <m:sSub>
                        <m:sSubPr>
                          <m:ctrlPr>
                            <a:rPr lang="en-US" sz="2800" i="1">
                              <a:effectLst/>
                              <a:latin typeface="Cambria Math"/>
                              <a:ea typeface="Calibri"/>
                              <a:cs typeface="Sakkal Majalla"/>
                            </a:rPr>
                          </m:ctrlPr>
                        </m:sSubPr>
                        <m:e>
                          <m:r>
                            <a:rPr lang="en-US" sz="2800" i="1">
                              <a:effectLst/>
                              <a:latin typeface="Cambria Math"/>
                              <a:ea typeface="Calibri"/>
                              <a:cs typeface="Sakkal Majalla"/>
                            </a:rPr>
                            <m:t>h</m:t>
                          </m:r>
                        </m:e>
                        <m:sub>
                          <m:r>
                            <a:rPr lang="en-US" sz="2800" i="1">
                              <a:effectLst/>
                              <a:latin typeface="Cambria Math"/>
                              <a:ea typeface="Calibri"/>
                              <a:cs typeface="Sakkal Majalla"/>
                            </a:rPr>
                            <m:t>2</m:t>
                          </m:r>
                        </m:sub>
                      </m:sSub>
                      <m:r>
                        <a:rPr lang="en-US" sz="2800" i="1">
                          <a:effectLst/>
                          <a:latin typeface="Cambria Math"/>
                          <a:ea typeface="Calibri"/>
                          <a:cs typeface="Sakkal Majalla"/>
                        </a:rPr>
                        <m:t>=</m:t>
                      </m:r>
                      <m:r>
                        <a:rPr lang="en-US" sz="2800" i="1">
                          <a:effectLst/>
                          <a:latin typeface="Cambria Math"/>
                          <a:ea typeface="Calibri"/>
                          <a:cs typeface="Sakkal Majalla"/>
                        </a:rPr>
                        <m:t>𝑃𝐺</m:t>
                      </m:r>
                      <m:r>
                        <a:rPr lang="en-US" sz="2800" i="1">
                          <a:effectLst/>
                          <a:latin typeface="Cambria Math"/>
                          <a:ea typeface="Calibri"/>
                          <a:cs typeface="Sakkal Majalla"/>
                        </a:rPr>
                        <m:t>=</m:t>
                      </m:r>
                      <m:rad>
                        <m:radPr>
                          <m:degHide m:val="on"/>
                          <m:ctrlPr>
                            <a:rPr lang="en-US" sz="2800" i="1">
                              <a:effectLst/>
                              <a:latin typeface="Cambria Math"/>
                              <a:ea typeface="Calibri"/>
                              <a:cs typeface="Sakkal Majalla"/>
                            </a:rPr>
                          </m:ctrlPr>
                        </m:radPr>
                        <m:deg/>
                        <m:e>
                          <m:sSup>
                            <m:sSupPr>
                              <m:ctrlPr>
                                <a:rPr lang="en-US" sz="2800" i="1">
                                  <a:effectLst/>
                                  <a:latin typeface="Cambria Math"/>
                                  <a:ea typeface="Calibri"/>
                                  <a:cs typeface="Sakkal Majalla"/>
                                </a:rPr>
                              </m:ctrlPr>
                            </m:sSupPr>
                            <m:e>
                              <m:d>
                                <m:dPr>
                                  <m:ctrlPr>
                                    <a:rPr lang="en-US" sz="2800" i="1">
                                      <a:effectLst/>
                                      <a:latin typeface="Cambria Math"/>
                                      <a:ea typeface="Calibri"/>
                                      <a:cs typeface="Sakkal Majalla"/>
                                    </a:rPr>
                                  </m:ctrlPr>
                                </m:dPr>
                                <m:e>
                                  <m:r>
                                    <a:rPr lang="en-US" sz="2800" i="1">
                                      <a:effectLst/>
                                      <a:latin typeface="Cambria Math"/>
                                      <a:ea typeface="Calibri"/>
                                      <a:cs typeface="Sakkal Majalla"/>
                                    </a:rPr>
                                    <m:t>𝑃𝐵</m:t>
                                  </m:r>
                                </m:e>
                              </m:d>
                            </m:e>
                            <m:sup>
                              <m:r>
                                <a:rPr lang="en-US" sz="2800" i="1">
                                  <a:effectLst/>
                                  <a:latin typeface="Cambria Math"/>
                                  <a:ea typeface="Calibri"/>
                                  <a:cs typeface="Sakkal Majalla"/>
                                </a:rPr>
                                <m:t>2</m:t>
                              </m:r>
                            </m:sup>
                          </m:sSup>
                          <m:r>
                            <a:rPr lang="en-US" sz="2800" i="1">
                              <a:effectLst/>
                              <a:latin typeface="Cambria Math"/>
                              <a:ea typeface="Calibri"/>
                              <a:cs typeface="Sakkal Majalla"/>
                            </a:rPr>
                            <m:t>−</m:t>
                          </m:r>
                          <m:sSup>
                            <m:sSupPr>
                              <m:ctrlPr>
                                <a:rPr lang="en-US" sz="2800" i="1">
                                  <a:effectLst/>
                                  <a:latin typeface="Cambria Math"/>
                                  <a:ea typeface="Calibri"/>
                                  <a:cs typeface="Sakkal Majalla"/>
                                </a:rPr>
                              </m:ctrlPr>
                            </m:sSupPr>
                            <m:e>
                              <m:d>
                                <m:dPr>
                                  <m:ctrlPr>
                                    <a:rPr lang="en-US" sz="2800" i="1">
                                      <a:effectLst/>
                                      <a:latin typeface="Cambria Math"/>
                                      <a:ea typeface="Calibri"/>
                                      <a:cs typeface="Sakkal Majalla"/>
                                    </a:rPr>
                                  </m:ctrlPr>
                                </m:dPr>
                                <m:e>
                                  <m:r>
                                    <a:rPr lang="en-US" sz="2800" i="1">
                                      <a:effectLst/>
                                      <a:latin typeface="Cambria Math"/>
                                      <a:ea typeface="Calibri"/>
                                      <a:cs typeface="Sakkal Majalla"/>
                                    </a:rPr>
                                    <m:t>𝐵𝐺</m:t>
                                  </m:r>
                                </m:e>
                              </m:d>
                            </m:e>
                            <m:sup>
                              <m:r>
                                <a:rPr lang="en-US" sz="2800" i="1">
                                  <a:effectLst/>
                                  <a:latin typeface="Cambria Math"/>
                                  <a:ea typeface="Calibri"/>
                                  <a:cs typeface="Sakkal Majalla"/>
                                </a:rPr>
                                <m:t>2</m:t>
                              </m:r>
                            </m:sup>
                          </m:sSup>
                        </m:e>
                      </m:rad>
                    </m:oMath>
                  </m:oMathPara>
                </a14:m>
                <a:endParaRPr lang="en-US" sz="2800" dirty="0">
                  <a:effectLst/>
                  <a:latin typeface="Calibri"/>
                  <a:ea typeface="Calibri"/>
                  <a:cs typeface="Arial"/>
                </a:endParaRPr>
              </a:p>
              <a:p>
                <a:pPr marL="431800" algn="just">
                  <a:lnSpc>
                    <a:spcPct val="150000"/>
                  </a:lnSpc>
                  <a:tabLst>
                    <a:tab pos="-635" algn="l"/>
                  </a:tabLst>
                </a:pPr>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Sakkal Majalla"/>
                        </a:rPr>
                        <m:t>                       =</m:t>
                      </m:r>
                      <m:rad>
                        <m:radPr>
                          <m:degHide m:val="on"/>
                          <m:ctrlPr>
                            <a:rPr lang="en-US" sz="2800" i="1">
                              <a:effectLst/>
                              <a:latin typeface="Cambria Math"/>
                              <a:ea typeface="Calibri"/>
                              <a:cs typeface="Sakkal Majalla"/>
                            </a:rPr>
                          </m:ctrlPr>
                        </m:radPr>
                        <m:deg/>
                        <m:e>
                          <m:sSup>
                            <m:sSupPr>
                              <m:ctrlPr>
                                <a:rPr lang="en-US" sz="2800" i="1">
                                  <a:effectLst/>
                                  <a:latin typeface="Cambria Math"/>
                                  <a:ea typeface="Calibri"/>
                                  <a:cs typeface="Sakkal Majalla"/>
                                </a:rPr>
                              </m:ctrlPr>
                            </m:sSupPr>
                            <m:e>
                              <m:d>
                                <m:dPr>
                                  <m:ctrlPr>
                                    <a:rPr lang="en-US" sz="2800" i="1">
                                      <a:effectLst/>
                                      <a:latin typeface="Cambria Math"/>
                                      <a:ea typeface="Calibri"/>
                                      <a:cs typeface="Sakkal Majalla"/>
                                    </a:rPr>
                                  </m:ctrlPr>
                                </m:dPr>
                                <m:e>
                                  <m:r>
                                    <a:rPr lang="en-US" sz="2800" i="1">
                                      <a:effectLst/>
                                      <a:latin typeface="Cambria Math"/>
                                      <a:ea typeface="Calibri"/>
                                      <a:cs typeface="Sakkal Majalla"/>
                                    </a:rPr>
                                    <m:t>0</m:t>
                                  </m:r>
                                  <m:r>
                                    <a:rPr lang="en-US" sz="2800" i="1">
                                      <a:effectLst/>
                                      <a:latin typeface="Cambria Math"/>
                                      <a:ea typeface="Calibri"/>
                                      <a:cs typeface="Sakkal Majalla"/>
                                    </a:rPr>
                                    <m:t>.</m:t>
                                  </m:r>
                                  <m:r>
                                    <a:rPr lang="en-US" sz="2800" i="1">
                                      <a:effectLst/>
                                      <a:latin typeface="Cambria Math"/>
                                      <a:ea typeface="Calibri"/>
                                      <a:cs typeface="Sakkal Majalla"/>
                                    </a:rPr>
                                    <m:t>25</m:t>
                                  </m:r>
                                </m:e>
                              </m:d>
                            </m:e>
                            <m:sup>
                              <m:r>
                                <a:rPr lang="en-US" sz="2800" i="1">
                                  <a:effectLst/>
                                  <a:latin typeface="Cambria Math"/>
                                  <a:ea typeface="Calibri"/>
                                  <a:cs typeface="Sakkal Majalla"/>
                                </a:rPr>
                                <m:t>2</m:t>
                              </m:r>
                            </m:sup>
                          </m:sSup>
                          <m:r>
                            <a:rPr lang="en-US" sz="2800" i="1">
                              <a:effectLst/>
                              <a:latin typeface="Cambria Math"/>
                              <a:ea typeface="Calibri"/>
                              <a:cs typeface="Sakkal Majalla"/>
                            </a:rPr>
                            <m:t>−</m:t>
                          </m:r>
                          <m:sSup>
                            <m:sSupPr>
                              <m:ctrlPr>
                                <a:rPr lang="en-US" sz="2800" i="1">
                                  <a:effectLst/>
                                  <a:latin typeface="Cambria Math"/>
                                  <a:ea typeface="Calibri"/>
                                  <a:cs typeface="Sakkal Majalla"/>
                                </a:rPr>
                              </m:ctrlPr>
                            </m:sSupPr>
                            <m:e>
                              <m:d>
                                <m:dPr>
                                  <m:ctrlPr>
                                    <a:rPr lang="en-US" sz="2800" i="1">
                                      <a:effectLst/>
                                      <a:latin typeface="Cambria Math"/>
                                      <a:ea typeface="Calibri"/>
                                      <a:cs typeface="Sakkal Majalla"/>
                                    </a:rPr>
                                  </m:ctrlPr>
                                </m:dPr>
                                <m:e>
                                  <m:r>
                                    <a:rPr lang="en-US" sz="2800" i="1">
                                      <a:effectLst/>
                                      <a:latin typeface="Cambria Math"/>
                                      <a:ea typeface="Calibri"/>
                                      <a:cs typeface="Sakkal Majalla"/>
                                    </a:rPr>
                                    <m:t>0</m:t>
                                  </m:r>
                                  <m:r>
                                    <a:rPr lang="en-US" sz="2800" i="1">
                                      <a:effectLst/>
                                      <a:latin typeface="Cambria Math"/>
                                      <a:ea typeface="Calibri"/>
                                      <a:cs typeface="Sakkal Majalla"/>
                                    </a:rPr>
                                    <m:t>.</m:t>
                                  </m:r>
                                  <m:r>
                                    <a:rPr lang="en-US" sz="2800" i="1">
                                      <a:effectLst/>
                                      <a:latin typeface="Cambria Math"/>
                                      <a:ea typeface="Calibri"/>
                                      <a:cs typeface="Sakkal Majalla"/>
                                    </a:rPr>
                                    <m:t>20</m:t>
                                  </m:r>
                                </m:e>
                              </m:d>
                            </m:e>
                            <m:sup>
                              <m:r>
                                <a:rPr lang="en-US" sz="2800" i="1">
                                  <a:effectLst/>
                                  <a:latin typeface="Cambria Math"/>
                                  <a:ea typeface="Calibri"/>
                                  <a:cs typeface="Sakkal Majalla"/>
                                </a:rPr>
                                <m:t>2</m:t>
                              </m:r>
                            </m:sup>
                          </m:sSup>
                        </m:e>
                      </m:rad>
                      <m:r>
                        <a:rPr lang="en-US" sz="2800" i="1">
                          <a:effectLst/>
                          <a:latin typeface="Cambria Math"/>
                          <a:ea typeface="Calibri"/>
                          <a:cs typeface="Sakkal Majalla"/>
                        </a:rPr>
                        <m:t>=</m:t>
                      </m:r>
                      <m:r>
                        <a:rPr lang="en-US" sz="2800" i="1">
                          <a:effectLst/>
                          <a:latin typeface="Cambria Math"/>
                          <a:ea typeface="Calibri"/>
                          <a:cs typeface="Sakkal Majalla"/>
                        </a:rPr>
                        <m:t>0</m:t>
                      </m:r>
                      <m:r>
                        <a:rPr lang="en-US" sz="2800" i="1">
                          <a:effectLst/>
                          <a:latin typeface="Cambria Math"/>
                          <a:ea typeface="Calibri"/>
                          <a:cs typeface="Sakkal Majalla"/>
                        </a:rPr>
                        <m:t>.</m:t>
                      </m:r>
                      <m:r>
                        <a:rPr lang="en-US" sz="2800" i="1">
                          <a:effectLst/>
                          <a:latin typeface="Cambria Math"/>
                          <a:ea typeface="Calibri"/>
                          <a:cs typeface="Sakkal Majalla"/>
                        </a:rPr>
                        <m:t>15</m:t>
                      </m:r>
                      <m:r>
                        <a:rPr lang="en-US" sz="2800" i="1">
                          <a:effectLst/>
                          <a:latin typeface="Cambria Math"/>
                          <a:ea typeface="Calibri"/>
                          <a:cs typeface="Sakkal Majalla"/>
                        </a:rPr>
                        <m:t> </m:t>
                      </m:r>
                      <m:r>
                        <a:rPr lang="en-US" sz="2800" i="1">
                          <a:effectLst/>
                          <a:latin typeface="Cambria Math"/>
                          <a:ea typeface="Calibri"/>
                          <a:cs typeface="Sakkal Majalla"/>
                        </a:rPr>
                        <m:t>𝑚</m:t>
                      </m:r>
                    </m:oMath>
                  </m:oMathPara>
                </a14:m>
                <a:endParaRPr lang="en-US" sz="2800" dirty="0">
                  <a:effectLst/>
                  <a:latin typeface="Calibri"/>
                  <a:ea typeface="Calibri"/>
                  <a:cs typeface="Arial"/>
                </a:endParaRPr>
              </a:p>
              <a:p>
                <a:pPr marL="431800" algn="just">
                  <a:lnSpc>
                    <a:spcPct val="200000"/>
                  </a:lnSpc>
                  <a:tabLst>
                    <a:tab pos="-635" algn="l"/>
                  </a:tabLst>
                </a:pPr>
                <a14:m>
                  <m:oMathPara xmlns:m="http://schemas.openxmlformats.org/officeDocument/2006/math">
                    <m:oMathParaPr>
                      <m:jc m:val="centerGroup"/>
                    </m:oMathParaPr>
                    <m:oMath xmlns:m="http://schemas.openxmlformats.org/officeDocument/2006/math">
                      <m:sSup>
                        <m:sSupPr>
                          <m:ctrlPr>
                            <a:rPr lang="en-US" sz="2800" i="1">
                              <a:effectLst/>
                              <a:latin typeface="Cambria Math"/>
                              <a:ea typeface="Calibri"/>
                              <a:cs typeface="Sakkal Majalla"/>
                            </a:rPr>
                          </m:ctrlPr>
                        </m:sSupPr>
                        <m:e>
                          <m:r>
                            <a:rPr lang="en-US" sz="2800" i="1">
                              <a:effectLst/>
                              <a:latin typeface="Cambria Math"/>
                              <a:ea typeface="Calibri"/>
                              <a:cs typeface="Sakkal Majalla"/>
                            </a:rPr>
                            <m:t>∵</m:t>
                          </m:r>
                          <m:d>
                            <m:dPr>
                              <m:ctrlPr>
                                <a:rPr lang="en-US" sz="2800" i="1">
                                  <a:effectLst/>
                                  <a:latin typeface="Cambria Math"/>
                                  <a:ea typeface="Calibri"/>
                                  <a:cs typeface="Sakkal Majalla"/>
                                </a:rPr>
                              </m:ctrlPr>
                            </m:dPr>
                            <m:e>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𝑁</m:t>
                                  </m:r>
                                </m:e>
                                <m:sub>
                                  <m:r>
                                    <a:rPr lang="en-US" sz="2800" i="1">
                                      <a:effectLst/>
                                      <a:latin typeface="Cambria Math"/>
                                      <a:ea typeface="Calibri"/>
                                      <a:cs typeface="Sakkal Majalla"/>
                                    </a:rPr>
                                    <m:t>2</m:t>
                                  </m:r>
                                </m:sub>
                              </m:sSub>
                            </m:e>
                          </m:d>
                        </m:e>
                        <m:sup>
                          <m:r>
                            <a:rPr lang="en-US" sz="2800" i="1">
                              <a:effectLst/>
                              <a:latin typeface="Cambria Math"/>
                              <a:ea typeface="Calibri"/>
                              <a:cs typeface="Sakkal Majalla"/>
                            </a:rPr>
                            <m:t>2</m:t>
                          </m:r>
                        </m:sup>
                      </m:sSup>
                      <m:r>
                        <a:rPr lang="en-US" sz="2800" i="1">
                          <a:effectLst/>
                          <a:latin typeface="Cambria Math"/>
                          <a:ea typeface="Calibri"/>
                          <a:cs typeface="Sakkal Majalla"/>
                        </a:rPr>
                        <m:t>=</m:t>
                      </m:r>
                      <m:f>
                        <m:fPr>
                          <m:ctrlPr>
                            <a:rPr lang="en-US" sz="2800" i="1">
                              <a:effectLst/>
                              <a:latin typeface="Cambria Math"/>
                              <a:ea typeface="Calibri"/>
                              <a:cs typeface="Sakkal Majalla"/>
                            </a:rPr>
                          </m:ctrlPr>
                        </m:fPr>
                        <m:num>
                          <m:r>
                            <a:rPr lang="en-US" sz="2800" i="1">
                              <a:effectLst/>
                              <a:latin typeface="Cambria Math"/>
                              <a:ea typeface="Calibri"/>
                              <a:cs typeface="Sakkal Majalla"/>
                            </a:rPr>
                            <m:t>𝑚</m:t>
                          </m:r>
                          <m:r>
                            <a:rPr lang="en-US" sz="2800" i="1">
                              <a:effectLst/>
                              <a:latin typeface="Cambria Math"/>
                              <a:ea typeface="Calibri"/>
                              <a:cs typeface="Sakkal Majalla"/>
                            </a:rPr>
                            <m:t>+</m:t>
                          </m:r>
                          <m:r>
                            <a:rPr lang="en-US" sz="2800" i="1">
                              <a:effectLst/>
                              <a:latin typeface="Cambria Math"/>
                              <a:ea typeface="Calibri"/>
                              <a:cs typeface="Sakkal Majalla"/>
                            </a:rPr>
                            <m:t>𝑀</m:t>
                          </m:r>
                        </m:num>
                        <m:den>
                          <m:r>
                            <a:rPr lang="en-US" sz="2800" i="1">
                              <a:effectLst/>
                              <a:latin typeface="Cambria Math"/>
                              <a:ea typeface="Calibri"/>
                              <a:cs typeface="Sakkal Majalla"/>
                            </a:rPr>
                            <m:t>𝑚</m:t>
                          </m:r>
                        </m:den>
                      </m:f>
                      <m:r>
                        <a:rPr lang="ar-EG" sz="2800">
                          <a:effectLst/>
                          <a:latin typeface="Cambria Math"/>
                          <a:ea typeface="Calibri"/>
                          <a:cs typeface="Sakkal Majalla"/>
                        </a:rPr>
                        <m:t>×</m:t>
                      </m:r>
                      <m:f>
                        <m:fPr>
                          <m:ctrlPr>
                            <a:rPr lang="en-US" sz="2800" i="1">
                              <a:effectLst/>
                              <a:latin typeface="Cambria Math"/>
                              <a:ea typeface="Calibri"/>
                              <a:cs typeface="Sakkal Majalla"/>
                            </a:rPr>
                          </m:ctrlPr>
                        </m:fPr>
                        <m:num>
                          <m:r>
                            <a:rPr lang="en-US" sz="2800" i="1">
                              <a:effectLst/>
                              <a:latin typeface="Cambria Math"/>
                              <a:ea typeface="Calibri"/>
                              <a:cs typeface="Sakkal Majalla"/>
                            </a:rPr>
                            <m:t>895</m:t>
                          </m:r>
                        </m:num>
                        <m:den>
                          <m:sSub>
                            <m:sSubPr>
                              <m:ctrlPr>
                                <a:rPr lang="en-US" sz="2800" i="1">
                                  <a:effectLst/>
                                  <a:latin typeface="Cambria Math"/>
                                  <a:ea typeface="Calibri"/>
                                  <a:cs typeface="Sakkal Majalla"/>
                                </a:rPr>
                              </m:ctrlPr>
                            </m:sSubPr>
                            <m:e>
                              <m:r>
                                <a:rPr lang="en-US" sz="2800" i="1">
                                  <a:effectLst/>
                                  <a:latin typeface="Cambria Math"/>
                                  <a:ea typeface="Calibri"/>
                                  <a:cs typeface="Sakkal Majalla"/>
                                </a:rPr>
                                <m:t>h</m:t>
                              </m:r>
                            </m:e>
                            <m:sub>
                              <m:r>
                                <a:rPr lang="en-US" sz="2800" i="1">
                                  <a:effectLst/>
                                  <a:latin typeface="Cambria Math"/>
                                  <a:ea typeface="Calibri"/>
                                  <a:cs typeface="Sakkal Majalla"/>
                                </a:rPr>
                                <m:t>2</m:t>
                              </m:r>
                            </m:sub>
                          </m:sSub>
                        </m:den>
                      </m:f>
                      <m:r>
                        <a:rPr lang="en-US" sz="2800">
                          <a:effectLst/>
                          <a:latin typeface="Cambria Math"/>
                          <a:ea typeface="Calibri"/>
                          <a:cs typeface="Sakkal Majalla"/>
                        </a:rPr>
                        <m:t>=</m:t>
                      </m:r>
                      <m:f>
                        <m:fPr>
                          <m:ctrlPr>
                            <a:rPr lang="en-US" sz="2800" i="1">
                              <a:effectLst/>
                              <a:latin typeface="Cambria Math"/>
                              <a:ea typeface="Calibri"/>
                              <a:cs typeface="Sakkal Majalla"/>
                            </a:rPr>
                          </m:ctrlPr>
                        </m:fPr>
                        <m:num>
                          <m:r>
                            <a:rPr lang="en-US" sz="2800" i="1">
                              <a:effectLst/>
                              <a:latin typeface="Cambria Math"/>
                              <a:ea typeface="Calibri"/>
                              <a:cs typeface="Sakkal Majalla"/>
                            </a:rPr>
                            <m:t>5</m:t>
                          </m:r>
                          <m:r>
                            <a:rPr lang="en-US" sz="2800" i="1">
                              <a:effectLst/>
                              <a:latin typeface="Cambria Math"/>
                              <a:ea typeface="Calibri"/>
                              <a:cs typeface="Sakkal Majalla"/>
                            </a:rPr>
                            <m:t>+</m:t>
                          </m:r>
                          <m:r>
                            <a:rPr lang="en-US" sz="2800" i="1">
                              <a:effectLst/>
                              <a:latin typeface="Cambria Math"/>
                              <a:ea typeface="Calibri"/>
                              <a:cs typeface="Sakkal Majalla"/>
                            </a:rPr>
                            <m:t>15</m:t>
                          </m:r>
                        </m:num>
                        <m:den>
                          <m:r>
                            <a:rPr lang="en-US" sz="2800" i="1">
                              <a:effectLst/>
                              <a:latin typeface="Cambria Math"/>
                              <a:ea typeface="Calibri"/>
                              <a:cs typeface="Sakkal Majalla"/>
                            </a:rPr>
                            <m:t>5</m:t>
                          </m:r>
                        </m:den>
                      </m:f>
                      <m:r>
                        <a:rPr lang="ar-EG" sz="2800">
                          <a:effectLst/>
                          <a:latin typeface="Cambria Math"/>
                          <a:ea typeface="Calibri"/>
                          <a:cs typeface="Sakkal Majalla"/>
                        </a:rPr>
                        <m:t>×</m:t>
                      </m:r>
                      <m:f>
                        <m:fPr>
                          <m:ctrlPr>
                            <a:rPr lang="en-US" sz="2800" i="1">
                              <a:effectLst/>
                              <a:latin typeface="Cambria Math"/>
                              <a:ea typeface="Calibri"/>
                              <a:cs typeface="Sakkal Majalla"/>
                            </a:rPr>
                          </m:ctrlPr>
                        </m:fPr>
                        <m:num>
                          <m:r>
                            <a:rPr lang="en-US" sz="2800" i="1">
                              <a:effectLst/>
                              <a:latin typeface="Cambria Math"/>
                              <a:ea typeface="Calibri"/>
                              <a:cs typeface="Sakkal Majalla"/>
                            </a:rPr>
                            <m:t>895</m:t>
                          </m:r>
                        </m:num>
                        <m:den>
                          <m:r>
                            <a:rPr lang="en-US" sz="2800" i="1">
                              <a:effectLst/>
                              <a:latin typeface="Cambria Math"/>
                              <a:ea typeface="Calibri"/>
                              <a:cs typeface="Sakkal Majalla"/>
                            </a:rPr>
                            <m:t>0</m:t>
                          </m:r>
                          <m:r>
                            <a:rPr lang="en-US" sz="2800" i="1">
                              <a:effectLst/>
                              <a:latin typeface="Cambria Math"/>
                              <a:ea typeface="Calibri"/>
                              <a:cs typeface="Sakkal Majalla"/>
                            </a:rPr>
                            <m:t>.</m:t>
                          </m:r>
                          <m:r>
                            <a:rPr lang="en-US" sz="2800" i="1">
                              <a:effectLst/>
                              <a:latin typeface="Cambria Math"/>
                              <a:ea typeface="Calibri"/>
                              <a:cs typeface="Sakkal Majalla"/>
                            </a:rPr>
                            <m:t>15</m:t>
                          </m:r>
                        </m:den>
                      </m:f>
                      <m:r>
                        <a:rPr lang="en-US" sz="2800">
                          <a:effectLst/>
                          <a:latin typeface="Cambria Math"/>
                          <a:ea typeface="Calibri"/>
                          <a:cs typeface="Sakkal Majalla"/>
                        </a:rPr>
                        <m:t>  </m:t>
                      </m:r>
                    </m:oMath>
                  </m:oMathPara>
                </a14:m>
                <a:endParaRPr lang="en-US" sz="2800" dirty="0">
                  <a:effectLst/>
                  <a:latin typeface="Calibri"/>
                  <a:ea typeface="Calibri"/>
                  <a:cs typeface="Arial"/>
                </a:endParaRPr>
              </a:p>
              <a:p>
                <a:pPr marL="431800" algn="just">
                  <a:lnSpc>
                    <a:spcPct val="200000"/>
                  </a:lnSpc>
                  <a:tabLst>
                    <a:tab pos="-635" algn="l"/>
                  </a:tabLst>
                </a:pPr>
                <a14:m>
                  <m:oMathPara xmlns:m="http://schemas.openxmlformats.org/officeDocument/2006/math">
                    <m:oMathParaPr>
                      <m:jc m:val="centerGroup"/>
                    </m:oMathParaPr>
                    <m:oMath xmlns:m="http://schemas.openxmlformats.org/officeDocument/2006/math">
                      <m:r>
                        <a:rPr lang="ar-EG" sz="2800">
                          <a:effectLst/>
                          <a:latin typeface="Cambria Math"/>
                          <a:ea typeface="Calibri"/>
                          <a:cs typeface="Cambria Math"/>
                        </a:rPr>
                        <m:t>∴</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𝑁</m:t>
                          </m:r>
                        </m:e>
                        <m:sub>
                          <m:r>
                            <a:rPr lang="en-US" sz="2800" i="1">
                              <a:effectLst/>
                              <a:latin typeface="Cambria Math"/>
                              <a:ea typeface="Calibri"/>
                              <a:cs typeface="Sakkal Majalla"/>
                            </a:rPr>
                            <m:t>2</m:t>
                          </m:r>
                        </m:sub>
                      </m:sSub>
                      <m:r>
                        <a:rPr lang="en-US" sz="2800">
                          <a:effectLst/>
                          <a:latin typeface="Cambria Math"/>
                          <a:ea typeface="Calibri"/>
                          <a:cs typeface="Sakkal Majalla"/>
                        </a:rPr>
                        <m:t>=</m:t>
                      </m:r>
                      <m:r>
                        <a:rPr lang="en-US" sz="2800">
                          <a:effectLst/>
                          <a:latin typeface="Cambria Math"/>
                          <a:ea typeface="Calibri"/>
                          <a:cs typeface="Sakkal Majalla"/>
                        </a:rPr>
                        <m:t>1</m:t>
                      </m:r>
                      <m:r>
                        <a:rPr lang="en-US" sz="2800" i="1">
                          <a:effectLst/>
                          <a:latin typeface="Cambria Math"/>
                          <a:ea typeface="Calibri"/>
                          <a:cs typeface="Sakkal Majalla"/>
                        </a:rPr>
                        <m:t>54</m:t>
                      </m:r>
                      <m:r>
                        <a:rPr lang="en-US" sz="2800" i="1">
                          <a:effectLst/>
                          <a:latin typeface="Cambria Math"/>
                          <a:ea typeface="Calibri"/>
                          <a:cs typeface="Sakkal Majalla"/>
                        </a:rPr>
                        <m:t>.</m:t>
                      </m:r>
                      <m:r>
                        <a:rPr lang="en-US" sz="2800" i="1">
                          <a:effectLst/>
                          <a:latin typeface="Cambria Math"/>
                          <a:ea typeface="Calibri"/>
                          <a:cs typeface="Sakkal Majalla"/>
                        </a:rPr>
                        <m:t>5</m:t>
                      </m:r>
                      <m:r>
                        <a:rPr lang="en-US" sz="2800" i="1">
                          <a:effectLst/>
                          <a:latin typeface="Cambria Math"/>
                          <a:ea typeface="Calibri"/>
                          <a:cs typeface="Sakkal Majalla"/>
                        </a:rPr>
                        <m:t> </m:t>
                      </m:r>
                      <m:r>
                        <m:rPr>
                          <m:nor/>
                        </m:rPr>
                        <a:rPr lang="en-US" sz="2800">
                          <a:effectLst/>
                          <a:latin typeface="Cambria Math"/>
                          <a:ea typeface="Calibri"/>
                          <a:cs typeface="Sakkal Majalla"/>
                        </a:rPr>
                        <m:t>r</m:t>
                      </m:r>
                      <m:r>
                        <m:rPr>
                          <m:nor/>
                        </m:rPr>
                        <a:rPr lang="en-US" sz="2800">
                          <a:effectLst/>
                          <a:latin typeface="Cambria Math"/>
                          <a:ea typeface="Calibri"/>
                          <a:cs typeface="Sakkal Majalla"/>
                        </a:rPr>
                        <m:t>.</m:t>
                      </m:r>
                      <m:r>
                        <m:rPr>
                          <m:nor/>
                        </m:rPr>
                        <a:rPr lang="en-US" sz="2800">
                          <a:effectLst/>
                          <a:latin typeface="Cambria Math"/>
                          <a:ea typeface="Calibri"/>
                          <a:cs typeface="Sakkal Majalla"/>
                        </a:rPr>
                        <m:t>p</m:t>
                      </m:r>
                      <m:r>
                        <m:rPr>
                          <m:nor/>
                        </m:rPr>
                        <a:rPr lang="en-US" sz="2800">
                          <a:effectLst/>
                          <a:latin typeface="Cambria Math"/>
                          <a:ea typeface="Calibri"/>
                          <a:cs typeface="Sakkal Majalla"/>
                        </a:rPr>
                        <m:t>.</m:t>
                      </m:r>
                      <m:r>
                        <m:rPr>
                          <m:nor/>
                        </m:rPr>
                        <a:rPr lang="en-US" sz="2800">
                          <a:effectLst/>
                          <a:latin typeface="Cambria Math"/>
                          <a:ea typeface="Calibri"/>
                          <a:cs typeface="Sakkal Majalla"/>
                        </a:rPr>
                        <m:t>m</m:t>
                      </m:r>
                      <m:r>
                        <m:rPr>
                          <m:nor/>
                        </m:rPr>
                        <a:rPr lang="en-US" sz="2800">
                          <a:effectLst/>
                          <a:latin typeface="Cambria Math"/>
                          <a:ea typeface="Calibri"/>
                          <a:cs typeface="Sakkal Majalla"/>
                        </a:rPr>
                        <m:t>.</m:t>
                      </m:r>
                    </m:oMath>
                  </m:oMathPara>
                </a14:m>
                <a:endParaRPr lang="en-US" sz="2800" dirty="0">
                  <a:effectLst/>
                  <a:latin typeface="Calibri"/>
                  <a:ea typeface="Calibri"/>
                  <a:cs typeface="Arial"/>
                </a:endParaRPr>
              </a:p>
            </p:txBody>
          </p:sp>
        </mc:Choice>
        <mc:Fallback>
          <p:sp>
            <p:nvSpPr>
              <p:cNvPr id="3" name="Rectangle 2"/>
              <p:cNvSpPr>
                <a:spLocks noRot="1" noChangeAspect="1" noMove="1" noResize="1" noEditPoints="1" noAdjustHandles="1" noChangeArrowheads="1" noChangeShapeType="1" noTextEdit="1"/>
              </p:cNvSpPr>
              <p:nvPr/>
            </p:nvSpPr>
            <p:spPr>
              <a:xfrm>
                <a:off x="1019261" y="1124744"/>
                <a:ext cx="7704856" cy="5417252"/>
              </a:xfrm>
              <a:prstGeom prst="rect">
                <a:avLst/>
              </a:prstGeom>
              <a:blipFill rotWithShape="1">
                <a:blip r:embed="rId2"/>
                <a:stretch>
                  <a:fillRect r="-1661"/>
                </a:stretch>
              </a:blipFill>
            </p:spPr>
            <p:txBody>
              <a:bodyPr/>
              <a:lstStyle/>
              <a:p>
                <a:r>
                  <a:rPr lang="ar-EG">
                    <a:noFill/>
                  </a:rPr>
                  <a:t> </a:t>
                </a:r>
              </a:p>
            </p:txBody>
          </p:sp>
        </mc:Fallback>
      </mc:AlternateContent>
    </p:spTree>
    <p:extLst>
      <p:ext uri="{BB962C8B-B14F-4D97-AF65-F5344CB8AC3E}">
        <p14:creationId xmlns:p14="http://schemas.microsoft.com/office/powerpoint/2010/main" val="4678357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32656"/>
            <a:ext cx="7124328" cy="864096"/>
          </a:xfrm>
        </p:spPr>
        <p:txBody>
          <a:bodyPr>
            <a:normAutofit/>
          </a:bodyPr>
          <a:lstStyle/>
          <a:p>
            <a:pPr marL="182880" indent="0" algn="ctr">
              <a:buNone/>
            </a:pP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تابع الحــــــــــل</a:t>
            </a:r>
            <a:endParaRPr lang="ar-EG" sz="2800" b="1" dirty="0">
              <a:solidFill>
                <a:schemeClr val="tx1"/>
              </a:solidFill>
              <a:effectLst>
                <a:outerShdw blurRad="38100" dist="38100" dir="2700000" algn="tl">
                  <a:srgbClr val="000000">
                    <a:alpha val="43137"/>
                  </a:srgbClr>
                </a:outerShdw>
              </a:effectLst>
              <a:cs typeface="Simple Bold Jut Out" pitchFamily="2" charset="-78"/>
            </a:endParaRPr>
          </a:p>
        </p:txBody>
      </p:sp>
      <mc:AlternateContent xmlns:mc="http://schemas.openxmlformats.org/markup-compatibility/2006">
        <mc:Choice xmlns:a14="http://schemas.microsoft.com/office/drawing/2010/main" Requires="a14">
          <p:sp>
            <p:nvSpPr>
              <p:cNvPr id="3" name="Rectangle 2"/>
              <p:cNvSpPr/>
              <p:nvPr/>
            </p:nvSpPr>
            <p:spPr>
              <a:xfrm>
                <a:off x="1019261" y="1124744"/>
                <a:ext cx="7704856" cy="2677656"/>
              </a:xfrm>
              <a:prstGeom prst="rect">
                <a:avLst/>
              </a:prstGeom>
            </p:spPr>
            <p:txBody>
              <a:bodyPr wrap="square">
                <a:spAutoFit/>
              </a:bodyPr>
              <a:lstStyle/>
              <a:p>
                <a:pPr marL="514350" lvl="0" indent="-514350" algn="just">
                  <a:lnSpc>
                    <a:spcPct val="200000"/>
                  </a:lnSpc>
                  <a:buSzPct val="100000"/>
                  <a:buFont typeface="+mj-lt"/>
                  <a:buAutoNum type="arabicPeriod" startAt="4"/>
                  <a:tabLst>
                    <a:tab pos="-635" algn="l"/>
                  </a:tabLst>
                </a:pPr>
                <a:r>
                  <a:rPr lang="ar-EG" sz="2800" b="1" dirty="0">
                    <a:latin typeface="Cambria Math"/>
                    <a:ea typeface="Calibri"/>
                    <a:cs typeface="Sakkal Majalla"/>
                  </a:rPr>
                  <a:t>حساب المدى لسرعة المنظم </a:t>
                </a:r>
                <a:r>
                  <a:rPr lang="en-US" sz="2400" b="1" dirty="0">
                    <a:effectLst/>
                    <a:latin typeface="Cambria Math"/>
                    <a:ea typeface="Calibri"/>
                    <a:cs typeface="Sakkal Majalla"/>
                  </a:rPr>
                  <a:t>Range of speed</a:t>
                </a:r>
                <a:endParaRPr lang="en-US" sz="2800" dirty="0">
                  <a:effectLst/>
                  <a:latin typeface="Calibri"/>
                  <a:ea typeface="Calibri"/>
                  <a:cs typeface="Arial"/>
                </a:endParaRPr>
              </a:p>
              <a:p>
                <a:pPr marL="431800" algn="just">
                  <a:lnSpc>
                    <a:spcPct val="200000"/>
                  </a:lnSpc>
                  <a:tabLst>
                    <a:tab pos="-635" algn="l"/>
                  </a:tabLst>
                </a:pPr>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Sakkal Majalla"/>
                        </a:rPr>
                        <m:t>∵</m:t>
                      </m:r>
                      <m:r>
                        <a:rPr lang="en-US" sz="2800" i="1">
                          <a:effectLst/>
                          <a:latin typeface="Cambria Math"/>
                          <a:ea typeface="Calibri"/>
                          <a:cs typeface="Sakkal Majalla"/>
                        </a:rPr>
                        <m:t>𝑅𝑎𝑛𝑔𝑒</m:t>
                      </m:r>
                      <m:r>
                        <a:rPr lang="en-US" sz="2800" i="1">
                          <a:effectLst/>
                          <a:latin typeface="Cambria Math"/>
                          <a:ea typeface="Calibri"/>
                          <a:cs typeface="Sakkal Majalla"/>
                        </a:rPr>
                        <m:t> </m:t>
                      </m:r>
                      <m:r>
                        <a:rPr lang="en-US" sz="2800" i="1">
                          <a:effectLst/>
                          <a:latin typeface="Cambria Math"/>
                          <a:ea typeface="Calibri"/>
                          <a:cs typeface="Sakkal Majalla"/>
                        </a:rPr>
                        <m:t>𝑜𝑓</m:t>
                      </m:r>
                      <m:r>
                        <a:rPr lang="en-US" sz="2800" i="1">
                          <a:effectLst/>
                          <a:latin typeface="Cambria Math"/>
                          <a:ea typeface="Calibri"/>
                          <a:cs typeface="Sakkal Majalla"/>
                        </a:rPr>
                        <m:t> </m:t>
                      </m:r>
                      <m:r>
                        <a:rPr lang="en-US" sz="2800" i="1">
                          <a:effectLst/>
                          <a:latin typeface="Cambria Math"/>
                          <a:ea typeface="Calibri"/>
                          <a:cs typeface="Sakkal Majalla"/>
                        </a:rPr>
                        <m:t>𝑠𝑝𝑒𝑒𝑑</m:t>
                      </m:r>
                      <m:r>
                        <a:rPr lang="en-US" sz="2800" i="1">
                          <a:effectLst/>
                          <a:latin typeface="Cambria Math"/>
                          <a:ea typeface="Calibri"/>
                          <a:cs typeface="Sakkal Majalla"/>
                        </a:rPr>
                        <m:t>=</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𝑁</m:t>
                          </m:r>
                        </m:e>
                        <m:sub>
                          <m:r>
                            <a:rPr lang="en-US" sz="2800" i="1">
                              <a:effectLst/>
                              <a:latin typeface="Cambria Math"/>
                              <a:ea typeface="Calibri"/>
                              <a:cs typeface="Sakkal Majalla"/>
                            </a:rPr>
                            <m:t>2</m:t>
                          </m:r>
                        </m:sub>
                      </m:sSub>
                      <m:r>
                        <a:rPr lang="en-US" sz="2800" i="1">
                          <a:effectLst/>
                          <a:latin typeface="Cambria Math"/>
                          <a:ea typeface="Calibri"/>
                          <a:cs typeface="Sakkal Majalla"/>
                        </a:rPr>
                        <m:t>−</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𝑁</m:t>
                          </m:r>
                        </m:e>
                        <m:sub>
                          <m:r>
                            <a:rPr lang="en-US" sz="2800" i="1">
                              <a:effectLst/>
                              <a:latin typeface="Cambria Math"/>
                              <a:ea typeface="Calibri"/>
                              <a:cs typeface="Sakkal Majalla"/>
                            </a:rPr>
                            <m:t>1</m:t>
                          </m:r>
                        </m:sub>
                      </m:sSub>
                    </m:oMath>
                  </m:oMathPara>
                </a14:m>
                <a:endParaRPr lang="en-US" sz="2800" dirty="0">
                  <a:effectLst/>
                  <a:latin typeface="Calibri"/>
                  <a:ea typeface="Calibri"/>
                  <a:cs typeface="Arial"/>
                </a:endParaRPr>
              </a:p>
              <a:p>
                <a:pPr marL="431800" algn="just">
                  <a:lnSpc>
                    <a:spcPct val="200000"/>
                  </a:lnSpc>
                  <a:tabLst>
                    <a:tab pos="-635" algn="l"/>
                  </a:tabLst>
                </a:pPr>
                <a14:m>
                  <m:oMathPara xmlns:m="http://schemas.openxmlformats.org/officeDocument/2006/math">
                    <m:oMathParaPr>
                      <m:jc m:val="centerGroup"/>
                    </m:oMathParaPr>
                    <m:oMath xmlns:m="http://schemas.openxmlformats.org/officeDocument/2006/math">
                      <m:r>
                        <a:rPr lang="ar-EG" sz="2800">
                          <a:effectLst/>
                          <a:latin typeface="Cambria Math"/>
                          <a:ea typeface="Calibri"/>
                          <a:cs typeface="Cambria Math"/>
                        </a:rPr>
                        <m:t>∴ </m:t>
                      </m:r>
                      <m:r>
                        <a:rPr lang="en-US" sz="2800" i="1">
                          <a:effectLst/>
                          <a:latin typeface="Cambria Math"/>
                          <a:ea typeface="Calibri"/>
                          <a:cs typeface="Sakkal Majalla"/>
                        </a:rPr>
                        <m:t>𝑅𝑎𝑛𝑔𝑒</m:t>
                      </m:r>
                      <m:r>
                        <a:rPr lang="en-US" sz="2800" i="1">
                          <a:effectLst/>
                          <a:latin typeface="Cambria Math"/>
                          <a:ea typeface="Calibri"/>
                          <a:cs typeface="Sakkal Majalla"/>
                        </a:rPr>
                        <m:t> </m:t>
                      </m:r>
                      <m:r>
                        <a:rPr lang="en-US" sz="2800" i="1">
                          <a:effectLst/>
                          <a:latin typeface="Cambria Math"/>
                          <a:ea typeface="Calibri"/>
                          <a:cs typeface="Sakkal Majalla"/>
                        </a:rPr>
                        <m:t>𝑜𝑓</m:t>
                      </m:r>
                      <m:r>
                        <a:rPr lang="en-US" sz="2800" i="1">
                          <a:effectLst/>
                          <a:latin typeface="Cambria Math"/>
                          <a:ea typeface="Calibri"/>
                          <a:cs typeface="Sakkal Majalla"/>
                        </a:rPr>
                        <m:t> </m:t>
                      </m:r>
                      <m:r>
                        <a:rPr lang="en-US" sz="2800" i="1">
                          <a:effectLst/>
                          <a:latin typeface="Cambria Math"/>
                          <a:ea typeface="Calibri"/>
                          <a:cs typeface="Sakkal Majalla"/>
                        </a:rPr>
                        <m:t>𝑠𝑝𝑒𝑒𝑑</m:t>
                      </m:r>
                      <m:r>
                        <a:rPr lang="en-US" sz="2800" i="1">
                          <a:effectLst/>
                          <a:latin typeface="Cambria Math"/>
                          <a:ea typeface="Calibri"/>
                          <a:cs typeface="Sakkal Majalla"/>
                        </a:rPr>
                        <m:t>=</m:t>
                      </m:r>
                      <m:r>
                        <a:rPr lang="en-US" sz="2800" i="1">
                          <a:effectLst/>
                          <a:latin typeface="Cambria Math"/>
                          <a:ea typeface="Times New Roman"/>
                          <a:cs typeface="Sakkal Majalla"/>
                        </a:rPr>
                        <m:t>20</m:t>
                      </m:r>
                      <m:r>
                        <a:rPr lang="en-US" sz="2800" i="1">
                          <a:effectLst/>
                          <a:latin typeface="Cambria Math"/>
                          <a:ea typeface="Times New Roman"/>
                          <a:cs typeface="Sakkal Majalla"/>
                        </a:rPr>
                        <m:t>.</m:t>
                      </m:r>
                      <m:r>
                        <a:rPr lang="en-US" sz="2800" i="1">
                          <a:effectLst/>
                          <a:latin typeface="Cambria Math"/>
                          <a:ea typeface="Times New Roman"/>
                          <a:cs typeface="Sakkal Majalla"/>
                        </a:rPr>
                        <m:t>7</m:t>
                      </m:r>
                      <m:r>
                        <a:rPr lang="en-US" sz="2800" i="1">
                          <a:effectLst/>
                          <a:latin typeface="Cambria Math"/>
                          <a:ea typeface="Times New Roman"/>
                          <a:cs typeface="Sakkal Majalla"/>
                        </a:rPr>
                        <m:t> </m:t>
                      </m:r>
                      <m:r>
                        <m:rPr>
                          <m:nor/>
                        </m:rPr>
                        <a:rPr lang="en-US" sz="2800">
                          <a:effectLst/>
                          <a:latin typeface="Cambria Math"/>
                          <a:ea typeface="Times New Roman"/>
                          <a:cs typeface="Sakkal Majalla"/>
                        </a:rPr>
                        <m:t>r</m:t>
                      </m:r>
                      <m:r>
                        <m:rPr>
                          <m:nor/>
                        </m:rPr>
                        <a:rPr lang="en-US" sz="2800">
                          <a:effectLst/>
                          <a:latin typeface="Cambria Math"/>
                          <a:ea typeface="Times New Roman"/>
                          <a:cs typeface="Sakkal Majalla"/>
                        </a:rPr>
                        <m:t>.</m:t>
                      </m:r>
                      <m:r>
                        <m:rPr>
                          <m:nor/>
                        </m:rPr>
                        <a:rPr lang="en-US" sz="2800">
                          <a:effectLst/>
                          <a:latin typeface="Cambria Math"/>
                          <a:ea typeface="Times New Roman"/>
                          <a:cs typeface="Sakkal Majalla"/>
                        </a:rPr>
                        <m:t>p</m:t>
                      </m:r>
                      <m:r>
                        <m:rPr>
                          <m:nor/>
                        </m:rPr>
                        <a:rPr lang="en-US" sz="2800">
                          <a:effectLst/>
                          <a:latin typeface="Cambria Math"/>
                          <a:ea typeface="Times New Roman"/>
                          <a:cs typeface="Sakkal Majalla"/>
                        </a:rPr>
                        <m:t>.</m:t>
                      </m:r>
                      <m:r>
                        <m:rPr>
                          <m:nor/>
                        </m:rPr>
                        <a:rPr lang="en-US" sz="2800">
                          <a:effectLst/>
                          <a:latin typeface="Cambria Math"/>
                          <a:ea typeface="Times New Roman"/>
                          <a:cs typeface="Sakkal Majalla"/>
                        </a:rPr>
                        <m:t>m</m:t>
                      </m:r>
                      <m:r>
                        <m:rPr>
                          <m:nor/>
                        </m:rPr>
                        <a:rPr lang="en-US" sz="2800">
                          <a:effectLst/>
                          <a:latin typeface="Cambria Math"/>
                          <a:ea typeface="Times New Roman"/>
                          <a:cs typeface="Sakkal Majalla"/>
                        </a:rPr>
                        <m:t>.</m:t>
                      </m:r>
                    </m:oMath>
                  </m:oMathPara>
                </a14:m>
                <a:endParaRPr lang="en-US" sz="2800" dirty="0">
                  <a:effectLst/>
                  <a:latin typeface="Calibri"/>
                  <a:ea typeface="Calibri"/>
                  <a:cs typeface="Arial"/>
                </a:endParaRPr>
              </a:p>
            </p:txBody>
          </p:sp>
        </mc:Choice>
        <mc:Fallback>
          <p:sp>
            <p:nvSpPr>
              <p:cNvPr id="3" name="Rectangle 2"/>
              <p:cNvSpPr>
                <a:spLocks noRot="1" noChangeAspect="1" noMove="1" noResize="1" noEditPoints="1" noAdjustHandles="1" noChangeArrowheads="1" noChangeShapeType="1" noTextEdit="1"/>
              </p:cNvSpPr>
              <p:nvPr/>
            </p:nvSpPr>
            <p:spPr>
              <a:xfrm>
                <a:off x="1019261" y="1124744"/>
                <a:ext cx="7704856" cy="2677656"/>
              </a:xfrm>
              <a:prstGeom prst="rect">
                <a:avLst/>
              </a:prstGeom>
              <a:blipFill rotWithShape="1">
                <a:blip r:embed="rId2"/>
                <a:stretch>
                  <a:fillRect r="-1661"/>
                </a:stretch>
              </a:blipFill>
            </p:spPr>
            <p:txBody>
              <a:bodyPr/>
              <a:lstStyle/>
              <a:p>
                <a:r>
                  <a:rPr lang="ar-EG">
                    <a:noFill/>
                  </a:rPr>
                  <a:t> </a:t>
                </a:r>
              </a:p>
            </p:txBody>
          </p:sp>
        </mc:Fallback>
      </mc:AlternateContent>
    </p:spTree>
    <p:extLst>
      <p:ext uri="{BB962C8B-B14F-4D97-AF65-F5344CB8AC3E}">
        <p14:creationId xmlns:p14="http://schemas.microsoft.com/office/powerpoint/2010/main" val="1954304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32656"/>
            <a:ext cx="7124328" cy="648072"/>
          </a:xfrm>
        </p:spPr>
        <p:txBody>
          <a:bodyPr>
            <a:no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أنواع المنظمات الطاردة المركزية</a:t>
            </a:r>
            <a:endPar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340767"/>
            <a:ext cx="7128792" cy="489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3088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32656"/>
            <a:ext cx="7124328" cy="648072"/>
          </a:xfrm>
        </p:spPr>
        <p:txBody>
          <a:bodyPr>
            <a:no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المنظم الطارد المركزي</a:t>
            </a:r>
            <a:endPar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124744"/>
            <a:ext cx="7128792"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8084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32656"/>
            <a:ext cx="7124328" cy="648072"/>
          </a:xfrm>
        </p:spPr>
        <p:txBody>
          <a:bodyPr>
            <a:no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ميكانيكية العمل للمنظم الطارد المركزي</a:t>
            </a:r>
            <a:endPar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Rectangle 2"/>
          <p:cNvSpPr/>
          <p:nvPr/>
        </p:nvSpPr>
        <p:spPr>
          <a:xfrm>
            <a:off x="1115616" y="862144"/>
            <a:ext cx="7776864" cy="5855449"/>
          </a:xfrm>
          <a:prstGeom prst="rect">
            <a:avLst/>
          </a:prstGeom>
        </p:spPr>
        <p:txBody>
          <a:bodyPr wrap="square">
            <a:spAutoFit/>
          </a:bodyPr>
          <a:lstStyle/>
          <a:p>
            <a:pPr algn="just">
              <a:lnSpc>
                <a:spcPct val="150000"/>
              </a:lnSpc>
            </a:pPr>
            <a:r>
              <a:rPr lang="ar-EG" sz="2800" dirty="0">
                <a:latin typeface="Cambria Math"/>
                <a:ea typeface="Calibri"/>
                <a:cs typeface="Sakkal Majalla"/>
              </a:rPr>
              <a:t>إن ميكانيكية العمل للمنظم مبنبة على أنه عندما يزيد الحمل على المحرك فإن سرعة كلا من المحرك والمنظم تقل وهذا يؤدي إليى إنخفاض قوة الطرد المركزي على الكرات وحيث أن الكرات تتحرك إلى الداخل والجلبة تتحرك لأسفل فإن حركة الجلبة لأسفل تؤثر على صمام الإختناق عند الطرف الآخر للرافعة المرفقية فتحدث زيادة في ضخ الوقود وينتج عن ذلك زيادة السرعة </a:t>
            </a:r>
            <a:r>
              <a:rPr lang="ar-EG" sz="2800" dirty="0" smtClean="0">
                <a:latin typeface="Cambria Math"/>
                <a:ea typeface="Calibri"/>
                <a:cs typeface="Sakkal Majalla"/>
              </a:rPr>
              <a:t>للمحرك ، </a:t>
            </a:r>
            <a:r>
              <a:rPr lang="ar-EG" sz="2800" dirty="0">
                <a:latin typeface="Cambria Math"/>
                <a:ea typeface="Calibri"/>
                <a:cs typeface="Sakkal Majalla"/>
              </a:rPr>
              <a:t>بينما عندما يقل الحمل على المحرك فإن سرعة كلا من المحرك والمنظم تزيد وينتج عن ذلك زيادة قوة الطرد المركزي على الكرات وحيث أن الكرات تتحرك للخارج والجلبة لأعلي فإن حركة الجلبة لأعلى سوف تقلل من كمية الوقود الداخلة للمحرك وينتج عن ذلك إنخفاض في </a:t>
            </a:r>
            <a:r>
              <a:rPr lang="ar-EG" sz="2800" dirty="0" smtClean="0">
                <a:latin typeface="Cambria Math"/>
                <a:ea typeface="Calibri"/>
                <a:cs typeface="Sakkal Majalla"/>
              </a:rPr>
              <a:t>السرعة</a:t>
            </a:r>
            <a:endParaRPr lang="en-US" dirty="0">
              <a:effectLst/>
              <a:latin typeface="Calibri"/>
              <a:ea typeface="Calibri"/>
              <a:cs typeface="Arial"/>
            </a:endParaRPr>
          </a:p>
        </p:txBody>
      </p:sp>
    </p:spTree>
    <p:extLst>
      <p:ext uri="{BB962C8B-B14F-4D97-AF65-F5344CB8AC3E}">
        <p14:creationId xmlns:p14="http://schemas.microsoft.com/office/powerpoint/2010/main" val="1622692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32656"/>
            <a:ext cx="7124328" cy="648072"/>
          </a:xfrm>
        </p:spPr>
        <p:txBody>
          <a:bodyPr>
            <a:noAutofit/>
          </a:bodyPr>
          <a:lstStyle/>
          <a:p>
            <a:pPr marL="182880" algn="ctr"/>
            <a: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المصطلحات الهندسية </a:t>
            </a: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للمنظمات الطاردة </a:t>
            </a:r>
            <a: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المركزية</a:t>
            </a:r>
            <a:endPar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4" name="Rectangle 3"/>
          <p:cNvSpPr/>
          <p:nvPr/>
        </p:nvSpPr>
        <p:spPr>
          <a:xfrm>
            <a:off x="1163717" y="1124744"/>
            <a:ext cx="7488832" cy="5262979"/>
          </a:xfrm>
          <a:prstGeom prst="rect">
            <a:avLst/>
          </a:prstGeom>
        </p:spPr>
        <p:txBody>
          <a:bodyPr wrap="square">
            <a:spAutoFit/>
          </a:bodyPr>
          <a:lstStyle/>
          <a:p>
            <a:pPr marL="285750" lvl="0" indent="-285750" algn="just">
              <a:lnSpc>
                <a:spcPct val="150000"/>
              </a:lnSpc>
              <a:buSzPts val="1800"/>
              <a:buFont typeface="Wingdings" panose="05000000000000000000" pitchFamily="2" charset="2"/>
              <a:buChar char="§"/>
            </a:pPr>
            <a:r>
              <a:rPr lang="ar-EG" sz="3200" b="1" spc="70" dirty="0">
                <a:latin typeface="Sakkal Majalla"/>
                <a:ea typeface="Calibri"/>
                <a:cs typeface="Sakkal Majalla"/>
              </a:rPr>
              <a:t>براح أو إرتفاع المنظم </a:t>
            </a:r>
            <a:r>
              <a:rPr lang="en-US" sz="2800" b="1" spc="70" dirty="0">
                <a:latin typeface="Cambria Math"/>
                <a:ea typeface="Calibri"/>
                <a:cs typeface="Sakkal Majalla"/>
              </a:rPr>
              <a:t>Height of governor</a:t>
            </a:r>
            <a:r>
              <a:rPr lang="ar-EG" sz="2800" b="1" spc="70" dirty="0">
                <a:latin typeface="Cambria Math"/>
                <a:ea typeface="Calibri"/>
                <a:cs typeface="Sakkal Majalla"/>
              </a:rPr>
              <a:t>: </a:t>
            </a:r>
            <a:r>
              <a:rPr lang="ar-EG" sz="3200" spc="70" dirty="0">
                <a:latin typeface="Cambria Math"/>
                <a:ea typeface="Calibri"/>
                <a:cs typeface="Sakkal Majalla"/>
              </a:rPr>
              <a:t>هو المسافة الرأسية من مركز الكرة إلى النقطة التي عندها تكون محاور الأذرع متقاطعة مع محور المغزل ويرمز لها بالرمز </a:t>
            </a:r>
            <a:r>
              <a:rPr lang="en-US" sz="2800" spc="70" dirty="0">
                <a:latin typeface="Cambria Math"/>
                <a:ea typeface="Calibri"/>
                <a:cs typeface="Sakkal Majalla"/>
              </a:rPr>
              <a:t>(h)</a:t>
            </a:r>
            <a:r>
              <a:rPr lang="ar-EG" sz="3200" spc="70" dirty="0">
                <a:latin typeface="Cambria Math"/>
                <a:ea typeface="Calibri"/>
                <a:cs typeface="Sakkal Majalla"/>
              </a:rPr>
              <a:t>.</a:t>
            </a:r>
            <a:endParaRPr lang="en-US" sz="2000" dirty="0">
              <a:latin typeface="Sakkal Majalla"/>
              <a:ea typeface="Calibri"/>
              <a:cs typeface="Sakkal Majalla"/>
            </a:endParaRPr>
          </a:p>
          <a:p>
            <a:pPr marL="285750" lvl="0" indent="-285750" algn="just">
              <a:lnSpc>
                <a:spcPct val="150000"/>
              </a:lnSpc>
              <a:buSzPts val="1800"/>
              <a:buFont typeface="Wingdings" panose="05000000000000000000" pitchFamily="2" charset="2"/>
              <a:buChar char="§"/>
            </a:pPr>
            <a:r>
              <a:rPr lang="ar-EG" sz="3200" b="1" dirty="0">
                <a:latin typeface="Sakkal Majalla"/>
                <a:ea typeface="Calibri"/>
                <a:cs typeface="Sakkal Majalla"/>
              </a:rPr>
              <a:t>سرعة التوازن </a:t>
            </a:r>
            <a:r>
              <a:rPr lang="en-US" sz="2800" b="1" dirty="0">
                <a:latin typeface="Cambria Math"/>
                <a:ea typeface="Calibri"/>
                <a:cs typeface="Sakkal Majalla"/>
              </a:rPr>
              <a:t>Equilibrium</a:t>
            </a:r>
            <a:r>
              <a:rPr lang="en-US" sz="2800" b="1" dirty="0">
                <a:latin typeface="Sakkal Majalla"/>
                <a:ea typeface="Calibri"/>
                <a:cs typeface="Sakkal Majalla"/>
              </a:rPr>
              <a:t> </a:t>
            </a:r>
            <a:r>
              <a:rPr lang="en-US" sz="2800" b="1" dirty="0">
                <a:latin typeface="Cambria Math"/>
                <a:ea typeface="Calibri"/>
                <a:cs typeface="Sakkal Majalla"/>
              </a:rPr>
              <a:t>speed</a:t>
            </a:r>
            <a:r>
              <a:rPr lang="ar-EG" sz="2800" b="1" dirty="0">
                <a:latin typeface="Sakkal Majalla"/>
                <a:ea typeface="Calibri"/>
                <a:cs typeface="Sakkal Majalla"/>
              </a:rPr>
              <a:t>: </a:t>
            </a:r>
            <a:r>
              <a:rPr lang="ar-EG" sz="3200" dirty="0">
                <a:latin typeface="Sakkal Majalla"/>
                <a:ea typeface="Calibri"/>
                <a:cs typeface="Sakkal Majalla"/>
              </a:rPr>
              <a:t>هي السرعة التي عندها تكون كلا من كرات المنظم وأذرعه في حالة توازن تام والجلبة لاتميل إلى التحرك.</a:t>
            </a:r>
            <a:r>
              <a:rPr lang="ar-EG" sz="3200" b="1" dirty="0">
                <a:latin typeface="Sakkal Majalla"/>
                <a:ea typeface="Calibri"/>
                <a:cs typeface="Sakkal Majalla"/>
              </a:rPr>
              <a:t> </a:t>
            </a:r>
            <a:endParaRPr lang="en-US" sz="2000" dirty="0">
              <a:latin typeface="Sakkal Majalla"/>
              <a:ea typeface="Calibri"/>
              <a:cs typeface="Sakkal Majalla"/>
            </a:endParaRPr>
          </a:p>
        </p:txBody>
      </p:sp>
    </p:spTree>
    <p:extLst>
      <p:ext uri="{BB962C8B-B14F-4D97-AF65-F5344CB8AC3E}">
        <p14:creationId xmlns:p14="http://schemas.microsoft.com/office/powerpoint/2010/main" val="4072382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32656"/>
            <a:ext cx="7124328" cy="648072"/>
          </a:xfrm>
        </p:spPr>
        <p:txBody>
          <a:bodyPr>
            <a:noAutofit/>
          </a:bodyPr>
          <a:lstStyle/>
          <a:p>
            <a:pPr marL="182880" algn="ctr"/>
            <a: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المصطلحات الهندسية </a:t>
            </a: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للمنظمات الطاردة </a:t>
            </a:r>
            <a: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المركزية</a:t>
            </a:r>
            <a:endPar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4" name="Rectangle 3"/>
          <p:cNvSpPr/>
          <p:nvPr/>
        </p:nvSpPr>
        <p:spPr>
          <a:xfrm>
            <a:off x="1163717" y="1124744"/>
            <a:ext cx="7488832" cy="5213735"/>
          </a:xfrm>
          <a:prstGeom prst="rect">
            <a:avLst/>
          </a:prstGeom>
        </p:spPr>
        <p:txBody>
          <a:bodyPr wrap="square">
            <a:spAutoFit/>
          </a:bodyPr>
          <a:lstStyle/>
          <a:p>
            <a:pPr marL="457200" lvl="0" indent="-457200" algn="just">
              <a:lnSpc>
                <a:spcPct val="130000"/>
              </a:lnSpc>
              <a:buSzPts val="1800"/>
              <a:buFont typeface="Wingdings" panose="05000000000000000000" pitchFamily="2" charset="2"/>
              <a:buChar char="§"/>
            </a:pPr>
            <a:r>
              <a:rPr lang="ar-EG" sz="3200" b="1" dirty="0">
                <a:latin typeface="Sakkal Majalla"/>
                <a:ea typeface="Calibri"/>
                <a:cs typeface="Sakkal Majalla"/>
              </a:rPr>
              <a:t>متوسط سرعة التوازن  </a:t>
            </a:r>
            <a:r>
              <a:rPr lang="en-US" sz="2800" b="1" dirty="0">
                <a:latin typeface="Sakkal Majalla"/>
                <a:ea typeface="Calibri"/>
                <a:cs typeface="Sakkal Majalla"/>
              </a:rPr>
              <a:t>:</a:t>
            </a:r>
            <a:r>
              <a:rPr lang="en-US" sz="2800" b="1" dirty="0">
                <a:latin typeface="Cambria Math"/>
                <a:ea typeface="Calibri"/>
                <a:cs typeface="Sakkal Majalla"/>
              </a:rPr>
              <a:t>Mean equilibrium </a:t>
            </a:r>
            <a:r>
              <a:rPr lang="en-US" sz="2800" b="1" dirty="0" smtClean="0">
                <a:latin typeface="Cambria Math"/>
                <a:ea typeface="Calibri"/>
                <a:cs typeface="Sakkal Majalla"/>
              </a:rPr>
              <a:t>speed</a:t>
            </a:r>
            <a:r>
              <a:rPr lang="ar-EG" sz="2800" b="1" dirty="0" smtClean="0">
                <a:latin typeface="Cambria Math"/>
                <a:ea typeface="Calibri"/>
                <a:cs typeface="Sakkal Majalla"/>
              </a:rPr>
              <a:t> </a:t>
            </a:r>
            <a:r>
              <a:rPr lang="ar-EG" sz="3200" dirty="0" smtClean="0">
                <a:latin typeface="Sakkal Majalla"/>
                <a:ea typeface="Calibri"/>
                <a:cs typeface="Sakkal Majalla"/>
              </a:rPr>
              <a:t>هي </a:t>
            </a:r>
            <a:r>
              <a:rPr lang="ar-EG" sz="3200" dirty="0">
                <a:latin typeface="Sakkal Majalla"/>
                <a:ea typeface="Calibri"/>
                <a:cs typeface="Sakkal Majalla"/>
              </a:rPr>
              <a:t>السرعة عند الوضع المتوسط لكلا من الكرات والجلبة.</a:t>
            </a:r>
            <a:endParaRPr lang="en-US" sz="2000" dirty="0">
              <a:latin typeface="Sakkal Majalla"/>
              <a:ea typeface="Calibri"/>
              <a:cs typeface="Sakkal Majalla"/>
            </a:endParaRPr>
          </a:p>
          <a:p>
            <a:pPr marL="457200" lvl="0" indent="-457200" algn="just">
              <a:lnSpc>
                <a:spcPct val="130000"/>
              </a:lnSpc>
              <a:buSzPts val="1800"/>
              <a:buFont typeface="Wingdings" panose="05000000000000000000" pitchFamily="2" charset="2"/>
              <a:buChar char="§"/>
            </a:pPr>
            <a:r>
              <a:rPr lang="ar-EG" sz="3200" b="1" spc="-90" dirty="0">
                <a:latin typeface="Cambria Math"/>
                <a:ea typeface="Calibri"/>
                <a:cs typeface="Sakkal Majalla"/>
              </a:rPr>
              <a:t>سرعتي التوازن القصوى والدنيا </a:t>
            </a:r>
            <a:r>
              <a:rPr lang="en-US" sz="3200" b="1" spc="-90" dirty="0" smtClean="0">
                <a:latin typeface="Cambria Math"/>
                <a:ea typeface="Calibri"/>
                <a:cs typeface="Sakkal Majalla"/>
              </a:rPr>
              <a:t>:</a:t>
            </a:r>
            <a:r>
              <a:rPr lang="ar-EG" sz="3200" b="1" spc="-90" dirty="0" smtClean="0">
                <a:latin typeface="Cambria Math"/>
                <a:ea typeface="Calibri"/>
                <a:cs typeface="Sakkal Majalla"/>
              </a:rPr>
              <a:t> </a:t>
            </a:r>
            <a:r>
              <a:rPr lang="ar-EG" sz="3200" dirty="0" smtClean="0">
                <a:latin typeface="Calibri"/>
                <a:ea typeface="Calibri"/>
                <a:cs typeface="Sakkal Majalla"/>
              </a:rPr>
              <a:t>هي </a:t>
            </a:r>
            <a:r>
              <a:rPr lang="ar-EG" sz="3200" dirty="0">
                <a:latin typeface="Calibri"/>
                <a:ea typeface="Calibri"/>
                <a:cs typeface="Sakkal Majalla"/>
              </a:rPr>
              <a:t>السرعات عند أقصى وأدني نصف قطر دوران للكرات والتي عندها لا تتحرك كرات المنظم في أي إتجاه.</a:t>
            </a:r>
            <a:endParaRPr lang="en-US" sz="2000" dirty="0">
              <a:latin typeface="Calibri"/>
              <a:ea typeface="Calibri"/>
              <a:cs typeface="Arial"/>
            </a:endParaRPr>
          </a:p>
          <a:p>
            <a:pPr marL="457200" lvl="0" indent="-457200" algn="just">
              <a:lnSpc>
                <a:spcPct val="130000"/>
              </a:lnSpc>
              <a:buSzPts val="1800"/>
              <a:buFont typeface="Wingdings" panose="05000000000000000000" pitchFamily="2" charset="2"/>
              <a:buChar char="§"/>
            </a:pPr>
            <a:r>
              <a:rPr lang="en-US" sz="3200" b="1" spc="-90" dirty="0">
                <a:latin typeface="Sakkal Majalla"/>
                <a:ea typeface="Calibri"/>
                <a:cs typeface="Sakkal Majalla"/>
              </a:rPr>
              <a:t> </a:t>
            </a:r>
            <a:r>
              <a:rPr lang="ar-EG" sz="3200" b="1" dirty="0">
                <a:latin typeface="Cambria Math"/>
                <a:ea typeface="Calibri"/>
                <a:cs typeface="Sakkal Majalla"/>
              </a:rPr>
              <a:t>براح الجلبة أو إرتفاع الجلبة </a:t>
            </a:r>
            <a:r>
              <a:rPr lang="en-US" sz="2800" b="1" dirty="0">
                <a:latin typeface="Cambria Math"/>
                <a:ea typeface="Calibri"/>
                <a:cs typeface="Sakkal Majalla"/>
              </a:rPr>
              <a:t>Sleeve</a:t>
            </a:r>
            <a:r>
              <a:rPr lang="en-US" sz="3200" b="1" dirty="0">
                <a:latin typeface="Cambria Math"/>
                <a:ea typeface="Calibri"/>
                <a:cs typeface="Sakkal Majalla"/>
              </a:rPr>
              <a:t> </a:t>
            </a:r>
            <a:r>
              <a:rPr lang="en-US" sz="2800" b="1" dirty="0">
                <a:latin typeface="Cambria Math"/>
                <a:ea typeface="Calibri"/>
                <a:cs typeface="Sakkal Majalla"/>
              </a:rPr>
              <a:t>lift</a:t>
            </a:r>
            <a:r>
              <a:rPr lang="ar-EG" sz="3200" b="1" dirty="0">
                <a:latin typeface="Cambria Math"/>
                <a:ea typeface="Calibri"/>
                <a:cs typeface="Sakkal Majalla"/>
              </a:rPr>
              <a:t>:</a:t>
            </a:r>
            <a:r>
              <a:rPr lang="ar-EG" sz="3200" b="1" dirty="0">
                <a:latin typeface="Sakkal Majalla"/>
                <a:ea typeface="Calibri"/>
                <a:cs typeface="Sakkal Majalla"/>
              </a:rPr>
              <a:t> </a:t>
            </a:r>
            <a:r>
              <a:rPr lang="ar-EG" sz="3200" dirty="0">
                <a:latin typeface="Sakkal Majalla"/>
                <a:ea typeface="Calibri"/>
                <a:cs typeface="Sakkal Majalla"/>
              </a:rPr>
              <a:t>هي المسافة الرأسية التي عندها تتحرك الجلبة تبعا للتغير في سرعة التوازن. </a:t>
            </a:r>
            <a:endParaRPr lang="en-US" sz="2000" dirty="0">
              <a:effectLst/>
              <a:latin typeface="Sakkal Majalla"/>
              <a:ea typeface="Calibri"/>
              <a:cs typeface="Sakkal Majalla"/>
            </a:endParaRPr>
          </a:p>
        </p:txBody>
      </p:sp>
    </p:spTree>
    <p:extLst>
      <p:ext uri="{BB962C8B-B14F-4D97-AF65-F5344CB8AC3E}">
        <p14:creationId xmlns:p14="http://schemas.microsoft.com/office/powerpoint/2010/main" val="16639134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18708</TotalTime>
  <Words>3496</Words>
  <Application>Microsoft Office PowerPoint</Application>
  <PresentationFormat>On-screen Show (4:3)</PresentationFormat>
  <Paragraphs>173</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Solstice</vt:lpstr>
      <vt:lpstr>المحاضـــــــــــــــــــــــــــرة التاسعة</vt:lpstr>
      <vt:lpstr>وظيفة ونظرية العمل للمنظمات</vt:lpstr>
      <vt:lpstr>الفرق بين المنظم والحدافة</vt:lpstr>
      <vt:lpstr>تصنيف المنظمات المبكانيكية</vt:lpstr>
      <vt:lpstr>أنواع المنظمات الطاردة المركزية</vt:lpstr>
      <vt:lpstr>المنظم الطارد المركزي</vt:lpstr>
      <vt:lpstr>ميكانيكية العمل للمنظم الطارد المركزي</vt:lpstr>
      <vt:lpstr>المصطلحات الهندسية للمنظمات الطاردة المركزية</vt:lpstr>
      <vt:lpstr>المصطلحات الهندسية للمنظمات الطاردة المركزية</vt:lpstr>
      <vt:lpstr>منظم وات</vt:lpstr>
      <vt:lpstr>تقدير البراح لمنظم وات</vt:lpstr>
      <vt:lpstr>منظم بورتر</vt:lpstr>
      <vt:lpstr>تقدير البراح لمنظم بورتر</vt:lpstr>
      <vt:lpstr>تقدير البراح لمنظم بورتر</vt:lpstr>
      <vt:lpstr>تقدير البراح لمنظم بورتر</vt:lpstr>
      <vt:lpstr>تقدير البراح لمنظم بورتر</vt:lpstr>
      <vt:lpstr>منظم برويل</vt:lpstr>
      <vt:lpstr>تقدير البراح لمنظم برويل</vt:lpstr>
      <vt:lpstr>تقدير البراح لمنظم برويل</vt:lpstr>
      <vt:lpstr>تقدير البراح لمنظم برويل</vt:lpstr>
      <vt:lpstr>ملاحظات على تقدير البراح لمنظم برويل</vt:lpstr>
      <vt:lpstr>منظم هارتنل</vt:lpstr>
      <vt:lpstr>تقدير البراح لمنظم هارتنل</vt:lpstr>
      <vt:lpstr>تقدير البراح لمنظم هارتنل</vt:lpstr>
      <vt:lpstr>تقدير البراح لمنظم هارتنل</vt:lpstr>
      <vt:lpstr>تقدير البراح لمنظم هارتنل</vt:lpstr>
      <vt:lpstr>تقدير البراح لمنظم هارتنل</vt:lpstr>
      <vt:lpstr>ملاحظات على تقدير البراح لمنظم هارتنل</vt:lpstr>
      <vt:lpstr>ملاحظات على تقدير البراح لمنظم هارتنل</vt:lpstr>
      <vt:lpstr>خواص المنظمات </vt:lpstr>
      <vt:lpstr>خواص المنظمات </vt:lpstr>
      <vt:lpstr>خواص المنظمات </vt:lpstr>
      <vt:lpstr>خواص المنظمات </vt:lpstr>
      <vt:lpstr>خواص المنظمات </vt:lpstr>
      <vt:lpstr>خواص المنظمات </vt:lpstr>
      <vt:lpstr>خواص المنظمات </vt:lpstr>
      <vt:lpstr>تمرين محلول (1)</vt:lpstr>
      <vt:lpstr>تابع الحــــــــــل</vt:lpstr>
      <vt:lpstr>تابع الحــــــــــل</vt:lpstr>
      <vt:lpstr>تابع الحــــــــــل</vt:lpstr>
      <vt:lpstr>تابع الحــــــــــل</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الاحتكاك FIRECTION</dc:title>
  <dc:creator>tasneem</dc:creator>
  <cp:lastModifiedBy>MAKKA</cp:lastModifiedBy>
  <cp:revision>406</cp:revision>
  <cp:lastPrinted>2019-07-07T03:01:33Z</cp:lastPrinted>
  <dcterms:created xsi:type="dcterms:W3CDTF">2018-11-14T20:09:54Z</dcterms:created>
  <dcterms:modified xsi:type="dcterms:W3CDTF">2020-08-20T05:19:32Z</dcterms:modified>
</cp:coreProperties>
</file>